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491" r:id="rId1"/>
  </p:sldMasterIdLst>
  <p:notesMasterIdLst>
    <p:notesMasterId r:id="rId17"/>
  </p:notesMasterIdLst>
  <p:sldIdLst>
    <p:sldId id="256" r:id="rId2"/>
    <p:sldId id="257" r:id="rId3"/>
    <p:sldId id="270" r:id="rId4"/>
    <p:sldId id="258" r:id="rId5"/>
    <p:sldId id="259" r:id="rId6"/>
    <p:sldId id="260" r:id="rId7"/>
    <p:sldId id="263" r:id="rId8"/>
    <p:sldId id="264" r:id="rId9"/>
    <p:sldId id="271" r:id="rId10"/>
    <p:sldId id="261" r:id="rId11"/>
    <p:sldId id="265" r:id="rId12"/>
    <p:sldId id="266" r:id="rId13"/>
    <p:sldId id="267" r:id="rId14"/>
    <p:sldId id="268" r:id="rId15"/>
    <p:sldId id="269" r:id="rId16"/>
  </p:sldIdLst>
  <p:sldSz cx="18288000" cy="10287000"/>
  <p:notesSz cx="6858000" cy="9144000"/>
  <p:embeddedFontLst>
    <p:embeddedFont>
      <p:font typeface="Oswald" panose="020B0604020202020204" charset="-52"/>
      <p:regular r:id="rId18"/>
    </p:embeddedFont>
    <p:embeddedFont>
      <p:font typeface="Trebuchet MS" panose="020B0603020202020204" pitchFamily="3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Wingdings 3" panose="05040102010807070707" pitchFamily="18" charset="2"/>
      <p:regular r:id="rId27"/>
    </p:embeddedFont>
    <p:embeddedFont>
      <p:font typeface="DM Sans Italics" panose="020B0604020202020204" charset="0"/>
      <p:regular r:id="rId28"/>
    </p:embeddedFont>
    <p:embeddedFont>
      <p:font typeface="Oswald Bold" panose="020B0604020202020204" charset="-52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145" autoAdjust="0"/>
  </p:normalViewPr>
  <p:slideViewPr>
    <p:cSldViewPr>
      <p:cViewPr varScale="1">
        <p:scale>
          <a:sx n="72" d="100"/>
          <a:sy n="72" d="100"/>
        </p:scale>
        <p:origin x="65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B8B78-F4F5-4808-AB99-015D882AE0A5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F3988-17C7-440C-96A1-1C5DF4A29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304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F3988-17C7-440C-96A1-1C5DF4A29FB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565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645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521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7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5364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333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6563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659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257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3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519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830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0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185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243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086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160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796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39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2" r:id="rId1"/>
    <p:sldLayoutId id="2147484493" r:id="rId2"/>
    <p:sldLayoutId id="2147484494" r:id="rId3"/>
    <p:sldLayoutId id="2147484495" r:id="rId4"/>
    <p:sldLayoutId id="2147484496" r:id="rId5"/>
    <p:sldLayoutId id="2147484497" r:id="rId6"/>
    <p:sldLayoutId id="2147484498" r:id="rId7"/>
    <p:sldLayoutId id="2147484499" r:id="rId8"/>
    <p:sldLayoutId id="2147484500" r:id="rId9"/>
    <p:sldLayoutId id="2147484501" r:id="rId10"/>
    <p:sldLayoutId id="2147484502" r:id="rId11"/>
    <p:sldLayoutId id="2147484503" r:id="rId12"/>
    <p:sldLayoutId id="2147484504" r:id="rId13"/>
    <p:sldLayoutId id="2147484505" r:id="rId14"/>
    <p:sldLayoutId id="2147484506" r:id="rId15"/>
    <p:sldLayoutId id="2147484507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9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98333" y="-1944177"/>
            <a:ext cx="14034670" cy="4771788"/>
          </a:xfrm>
          <a:custGeom>
            <a:avLst/>
            <a:gdLst/>
            <a:ahLst/>
            <a:cxnLst/>
            <a:rect l="l" t="t" r="r" b="b"/>
            <a:pathLst>
              <a:path w="14034670" h="4771788">
                <a:moveTo>
                  <a:pt x="0" y="0"/>
                </a:moveTo>
                <a:lnTo>
                  <a:pt x="14034670" y="0"/>
                </a:lnTo>
                <a:lnTo>
                  <a:pt x="14034670" y="4771788"/>
                </a:lnTo>
                <a:lnTo>
                  <a:pt x="0" y="47717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4"/>
          <p:cNvGrpSpPr/>
          <p:nvPr/>
        </p:nvGrpSpPr>
        <p:grpSpPr>
          <a:xfrm>
            <a:off x="1149705" y="3368058"/>
            <a:ext cx="47625" cy="3802747"/>
            <a:chOff x="0" y="0"/>
            <a:chExt cx="12543" cy="10015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543" cy="1001547"/>
            </a:xfrm>
            <a:custGeom>
              <a:avLst/>
              <a:gdLst/>
              <a:ahLst/>
              <a:cxnLst/>
              <a:rect l="l" t="t" r="r" b="b"/>
              <a:pathLst>
                <a:path w="12543" h="1001547">
                  <a:moveTo>
                    <a:pt x="0" y="0"/>
                  </a:moveTo>
                  <a:lnTo>
                    <a:pt x="12543" y="0"/>
                  </a:lnTo>
                  <a:lnTo>
                    <a:pt x="12543" y="1001547"/>
                  </a:lnTo>
                  <a:lnTo>
                    <a:pt x="0" y="1001547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2543" cy="1039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331508" y="217115"/>
            <a:ext cx="1684018" cy="1623170"/>
          </a:xfrm>
          <a:custGeom>
            <a:avLst/>
            <a:gdLst/>
            <a:ahLst/>
            <a:cxnLst/>
            <a:rect l="l" t="t" r="r" b="b"/>
            <a:pathLst>
              <a:path w="1684018" h="1623170">
                <a:moveTo>
                  <a:pt x="0" y="0"/>
                </a:moveTo>
                <a:lnTo>
                  <a:pt x="1684018" y="0"/>
                </a:lnTo>
                <a:lnTo>
                  <a:pt x="1684018" y="1623170"/>
                </a:lnTo>
                <a:lnTo>
                  <a:pt x="0" y="16231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250334" y="0"/>
            <a:ext cx="8241212" cy="10287000"/>
          </a:xfrm>
          <a:custGeom>
            <a:avLst/>
            <a:gdLst/>
            <a:ahLst/>
            <a:cxnLst/>
            <a:rect l="l" t="t" r="r" b="b"/>
            <a:pathLst>
              <a:path w="8241212" h="10287000">
                <a:moveTo>
                  <a:pt x="0" y="0"/>
                </a:moveTo>
                <a:lnTo>
                  <a:pt x="8241212" y="0"/>
                </a:lnTo>
                <a:lnTo>
                  <a:pt x="82412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7890" r="-49462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83333" y="3291858"/>
            <a:ext cx="9867001" cy="57438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46"/>
              </a:lnSpc>
              <a:spcBef>
                <a:spcPct val="0"/>
              </a:spcBef>
            </a:pPr>
            <a:r>
              <a:rPr lang="ru-RU" sz="3533" spc="381" dirty="0">
                <a:solidFill>
                  <a:srgbClr val="222222"/>
                </a:solidFill>
                <a:latin typeface="Arial" panose="020B0604020202020204" pitchFamily="34" charset="0"/>
                <a:ea typeface="Alata"/>
                <a:cs typeface="Arial" panose="020B0604020202020204" pitchFamily="34" charset="0"/>
                <a:sym typeface="Alata"/>
              </a:rPr>
              <a:t>ЛЕКЦИЯ </a:t>
            </a:r>
            <a:r>
              <a:rPr lang="en-US" sz="3533" spc="381" dirty="0">
                <a:solidFill>
                  <a:srgbClr val="222222"/>
                </a:solidFill>
                <a:latin typeface="Arial" panose="020B0604020202020204" pitchFamily="34" charset="0"/>
                <a:ea typeface="Alata"/>
                <a:cs typeface="Arial" panose="020B0604020202020204" pitchFamily="34" charset="0"/>
                <a:sym typeface="Alata"/>
              </a:rPr>
              <a:t>НА ТЕМУ: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4580" y="3713616"/>
            <a:ext cx="8847177" cy="1859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540"/>
              </a:lnSpc>
              <a:spcBef>
                <a:spcPct val="0"/>
              </a:spcBef>
            </a:pPr>
            <a:r>
              <a:rPr lang="en-US" sz="10386" spc="1121" dirty="0">
                <a:solidFill>
                  <a:srgbClr val="FF0000"/>
                </a:solidFill>
                <a:latin typeface="Arial" panose="020B0604020202020204" pitchFamily="34" charset="0"/>
                <a:ea typeface="Alata"/>
                <a:cs typeface="Arial" panose="020B0604020202020204" pitchFamily="34" charset="0"/>
                <a:sym typeface="Alata"/>
              </a:rPr>
              <a:t>ПОЖАРНАЯ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47888" y="631840"/>
            <a:ext cx="833109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86"/>
              </a:lnSpc>
            </a:pPr>
            <a:r>
              <a:rPr lang="en-US" sz="3071" b="1" spc="218" dirty="0" err="1">
                <a:solidFill>
                  <a:srgbClr val="222222"/>
                </a:solidFill>
                <a:latin typeface="Arial" panose="020B0604020202020204" pitchFamily="34" charset="0"/>
                <a:ea typeface="Glacial Indifference Bold"/>
                <a:cs typeface="Arial" panose="020B0604020202020204" pitchFamily="34" charset="0"/>
                <a:sym typeface="Glacial Indifference Bold"/>
              </a:rPr>
              <a:t>Департамент</a:t>
            </a:r>
            <a:r>
              <a:rPr lang="en-US" sz="3071" b="1" spc="218" dirty="0">
                <a:solidFill>
                  <a:srgbClr val="222222"/>
                </a:solidFill>
                <a:latin typeface="Arial" panose="020B0604020202020204" pitchFamily="34" charset="0"/>
                <a:ea typeface="Glacial Indifference Bold"/>
                <a:cs typeface="Arial" panose="020B0604020202020204" pitchFamily="34" charset="0"/>
                <a:sym typeface="Glacial Indifference Bold"/>
              </a:rPr>
              <a:t> </a:t>
            </a:r>
            <a:r>
              <a:rPr lang="en-US" sz="3071" b="1" spc="218" dirty="0" err="1">
                <a:solidFill>
                  <a:srgbClr val="222222"/>
                </a:solidFill>
                <a:latin typeface="Arial" panose="020B0604020202020204" pitchFamily="34" charset="0"/>
                <a:ea typeface="Glacial Indifference Bold"/>
                <a:cs typeface="Arial" panose="020B0604020202020204" pitchFamily="34" charset="0"/>
                <a:sym typeface="Glacial Indifference Bold"/>
              </a:rPr>
              <a:t>по</a:t>
            </a:r>
            <a:r>
              <a:rPr lang="en-US" sz="3071" b="1" spc="218" dirty="0">
                <a:solidFill>
                  <a:srgbClr val="222222"/>
                </a:solidFill>
                <a:latin typeface="Arial" panose="020B0604020202020204" pitchFamily="34" charset="0"/>
                <a:ea typeface="Glacial Indifference Bold"/>
                <a:cs typeface="Arial" panose="020B0604020202020204" pitchFamily="34" charset="0"/>
                <a:sym typeface="Glacial Indifference Bold"/>
              </a:rPr>
              <a:t> </a:t>
            </a:r>
            <a:r>
              <a:rPr lang="en-US" sz="3071" b="1" spc="218" dirty="0" err="1">
                <a:solidFill>
                  <a:srgbClr val="222222"/>
                </a:solidFill>
                <a:latin typeface="Arial" panose="020B0604020202020204" pitchFamily="34" charset="0"/>
                <a:ea typeface="Glacial Indifference Bold"/>
                <a:cs typeface="Arial" panose="020B0604020202020204" pitchFamily="34" charset="0"/>
                <a:sym typeface="Glacial Indifference Bold"/>
              </a:rPr>
              <a:t>чрезвычайным</a:t>
            </a:r>
            <a:r>
              <a:rPr lang="en-US" sz="3071" b="1" spc="218" dirty="0">
                <a:solidFill>
                  <a:srgbClr val="222222"/>
                </a:solidFill>
                <a:latin typeface="Arial" panose="020B0604020202020204" pitchFamily="34" charset="0"/>
                <a:ea typeface="Glacial Indifference Bold"/>
                <a:cs typeface="Arial" panose="020B0604020202020204" pitchFamily="34" charset="0"/>
                <a:sym typeface="Glacial Indifference Bold"/>
              </a:rPr>
              <a:t> </a:t>
            </a:r>
            <a:r>
              <a:rPr lang="en-US" sz="3071" b="1" spc="218" dirty="0" err="1">
                <a:solidFill>
                  <a:srgbClr val="222222"/>
                </a:solidFill>
                <a:latin typeface="Arial" panose="020B0604020202020204" pitchFamily="34" charset="0"/>
                <a:ea typeface="Glacial Indifference Bold"/>
                <a:cs typeface="Arial" panose="020B0604020202020204" pitchFamily="34" charset="0"/>
                <a:sym typeface="Glacial Indifference Bold"/>
              </a:rPr>
              <a:t>ситуациям</a:t>
            </a:r>
            <a:r>
              <a:rPr lang="en-US" sz="3071" b="1" spc="218" dirty="0">
                <a:solidFill>
                  <a:srgbClr val="222222"/>
                </a:solidFill>
                <a:latin typeface="Arial" panose="020B0604020202020204" pitchFamily="34" charset="0"/>
                <a:ea typeface="Glacial Indifference Bold"/>
                <a:cs typeface="Arial" panose="020B0604020202020204" pitchFamily="34" charset="0"/>
                <a:sym typeface="Glacial Indifference Bold"/>
              </a:rPr>
              <a:t> </a:t>
            </a:r>
            <a:r>
              <a:rPr lang="en-US" sz="3071" b="1" spc="218" dirty="0" err="1">
                <a:solidFill>
                  <a:srgbClr val="222222"/>
                </a:solidFill>
                <a:latin typeface="Arial" panose="020B0604020202020204" pitchFamily="34" charset="0"/>
                <a:ea typeface="Glacial Indifference Bold"/>
                <a:cs typeface="Arial" panose="020B0604020202020204" pitchFamily="34" charset="0"/>
                <a:sym typeface="Glacial Indifference Bold"/>
              </a:rPr>
              <a:t>города</a:t>
            </a:r>
            <a:r>
              <a:rPr lang="en-US" sz="3071" b="1" spc="218" dirty="0">
                <a:solidFill>
                  <a:srgbClr val="222222"/>
                </a:solidFill>
                <a:latin typeface="Arial" panose="020B0604020202020204" pitchFamily="34" charset="0"/>
                <a:ea typeface="Glacial Indifference Bold"/>
                <a:cs typeface="Arial" panose="020B0604020202020204" pitchFamily="34" charset="0"/>
                <a:sym typeface="Glacial Indifference Bold"/>
              </a:rPr>
              <a:t> </a:t>
            </a:r>
            <a:r>
              <a:rPr lang="en-US" sz="3071" b="1" spc="218" dirty="0" err="1">
                <a:solidFill>
                  <a:srgbClr val="222222"/>
                </a:solidFill>
                <a:latin typeface="Arial" panose="020B0604020202020204" pitchFamily="34" charset="0"/>
                <a:ea typeface="Glacial Indifference Bold"/>
                <a:cs typeface="Arial" panose="020B0604020202020204" pitchFamily="34" charset="0"/>
                <a:sym typeface="Glacial Indifference Bold"/>
              </a:rPr>
              <a:t>Астана</a:t>
            </a:r>
            <a:endParaRPr lang="en-US" sz="3071" b="1" spc="218" dirty="0">
              <a:solidFill>
                <a:srgbClr val="222222"/>
              </a:solidFill>
              <a:latin typeface="Arial" panose="020B0604020202020204" pitchFamily="34" charset="0"/>
              <a:ea typeface="Glacial Indifference Bold"/>
              <a:cs typeface="Arial" panose="020B0604020202020204" pitchFamily="34" charset="0"/>
              <a:sym typeface="Glacial Indifference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83333" y="5294766"/>
            <a:ext cx="8944427" cy="129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117"/>
              </a:lnSpc>
              <a:spcBef>
                <a:spcPct val="0"/>
              </a:spcBef>
            </a:pPr>
            <a:r>
              <a:rPr lang="en-US" sz="7226" spc="780" dirty="0">
                <a:solidFill>
                  <a:srgbClr val="FF0000"/>
                </a:solidFill>
                <a:latin typeface="Arial" panose="020B0604020202020204" pitchFamily="34" charset="0"/>
                <a:ea typeface="Alata"/>
                <a:cs typeface="Arial" panose="020B0604020202020204" pitchFamily="34" charset="0"/>
                <a:sym typeface="Alata"/>
              </a:rPr>
              <a:t>БЕЗОПАСНОСТЬ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83333" y="6558547"/>
            <a:ext cx="9867001" cy="574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46"/>
              </a:lnSpc>
              <a:spcBef>
                <a:spcPct val="0"/>
              </a:spcBef>
            </a:pPr>
            <a:r>
              <a:rPr lang="ru-RU" sz="3533" spc="381" dirty="0">
                <a:solidFill>
                  <a:srgbClr val="00B050"/>
                </a:solidFill>
                <a:latin typeface="Arial" panose="020B0604020202020204" pitchFamily="34" charset="0"/>
                <a:ea typeface="Alata"/>
                <a:cs typeface="Arial" panose="020B0604020202020204" pitchFamily="34" charset="0"/>
                <a:sym typeface="Alata"/>
              </a:rPr>
              <a:t>на объектах образования</a:t>
            </a:r>
            <a:endParaRPr lang="en-US" sz="3533" spc="381" dirty="0">
              <a:solidFill>
                <a:srgbClr val="00B050"/>
              </a:solidFill>
              <a:latin typeface="Arial" panose="020B0604020202020204" pitchFamily="34" charset="0"/>
              <a:ea typeface="Alata"/>
              <a:cs typeface="Arial" panose="020B0604020202020204" pitchFamily="34" charset="0"/>
              <a:sym typeface="Alata"/>
            </a:endParaRP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7"/>
          <p:cNvSpPr txBox="1"/>
          <p:nvPr/>
        </p:nvSpPr>
        <p:spPr>
          <a:xfrm>
            <a:off x="2057400" y="870347"/>
            <a:ext cx="1357304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kk-KZ" sz="4000" spc="630" dirty="0" smtClean="0">
                <a:solidFill>
                  <a:srgbClr val="FF0000"/>
                </a:solidFill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КІРУ ЖОЛДАРЫНА ҚОЙЫЛАТЫН ТАЛАПТАР</a:t>
            </a:r>
            <a:endParaRPr lang="en-US" sz="4000" spc="630" dirty="0">
              <a:solidFill>
                <a:srgbClr val="FF0000"/>
              </a:solidFill>
              <a:latin typeface="Arial" panose="020B0604020202020204" pitchFamily="34" charset="0"/>
              <a:ea typeface="Oswald Bold"/>
              <a:cs typeface="Arial" panose="020B0604020202020204" pitchFamily="34" charset="0"/>
              <a:sym typeface="Oswald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726920" y="4829175"/>
            <a:ext cx="9365686" cy="760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53"/>
              </a:lnSpc>
            </a:pPr>
            <a:r>
              <a:rPr lang="ru-RU" sz="2212" spc="-15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БАЛАБАҚШАҒА АПАРАТЫН ЖОЛДАР ӘРҚАШАН АШЫҚ ЖӘНЕ АВТОКӨЛІКТЕРМЕН БӨГЕЛМЕУІ ТИІС;</a:t>
            </a:r>
            <a:r>
              <a:rPr lang="en-US" sz="2212" spc="-15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 </a:t>
            </a:r>
            <a:endParaRPr lang="en-US" sz="2212" spc="-150" dirty="0">
              <a:latin typeface="Arial" panose="020B0604020202020204" pitchFamily="34" charset="0"/>
              <a:ea typeface="Oswald Bold"/>
              <a:cs typeface="Arial" panose="020B0604020202020204" pitchFamily="34" charset="0"/>
              <a:sym typeface="Oswald Bold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51096"/>
            <a:ext cx="7172074" cy="58358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17"/>
          <p:cNvSpPr txBox="1"/>
          <p:nvPr/>
        </p:nvSpPr>
        <p:spPr>
          <a:xfrm>
            <a:off x="2133600" y="2019300"/>
            <a:ext cx="1357304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spc="630" dirty="0">
                <a:solidFill>
                  <a:srgbClr val="FF0000"/>
                </a:solidFill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ТРЕБОВАНИЯ </a:t>
            </a:r>
            <a:r>
              <a:rPr lang="ru-RU" sz="4000" spc="630" dirty="0">
                <a:solidFill>
                  <a:srgbClr val="FF0000"/>
                </a:solidFill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ПО СОДЕРЖАНИЮ</a:t>
            </a:r>
            <a:r>
              <a:rPr lang="en-US" sz="4000" spc="630" dirty="0">
                <a:solidFill>
                  <a:srgbClr val="FF0000"/>
                </a:solidFill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 </a:t>
            </a:r>
            <a:r>
              <a:rPr lang="ru-RU" sz="4000" spc="630" dirty="0">
                <a:solidFill>
                  <a:srgbClr val="FF0000"/>
                </a:solidFill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ПОДЪЕЗДНЫХ ПУТЕЙ</a:t>
            </a:r>
            <a:endParaRPr lang="en-US" sz="4000" spc="630" dirty="0">
              <a:solidFill>
                <a:srgbClr val="FF0000"/>
              </a:solidFill>
              <a:latin typeface="Arial" panose="020B0604020202020204" pitchFamily="34" charset="0"/>
              <a:ea typeface="Oswald Bold"/>
              <a:cs typeface="Arial" panose="020B0604020202020204" pitchFamily="34" charset="0"/>
              <a:sym typeface="Oswald Bold"/>
            </a:endParaRPr>
          </a:p>
        </p:txBody>
      </p:sp>
      <p:sp>
        <p:nvSpPr>
          <p:cNvPr id="6" name="TextBox 19"/>
          <p:cNvSpPr txBox="1"/>
          <p:nvPr/>
        </p:nvSpPr>
        <p:spPr>
          <a:xfrm>
            <a:off x="7779314" y="6271683"/>
            <a:ext cx="9365686" cy="1157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53"/>
              </a:lnSpc>
            </a:pPr>
            <a:r>
              <a:rPr lang="ru-RU" sz="2212" spc="-150" dirty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П</a:t>
            </a:r>
            <a:r>
              <a:rPr lang="en-US" sz="2212" spc="-150" dirty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ОДЪЕЗДНЫЕ ПУТИ К ДОШКОЛЬНЫМ УЧРЕЖДЕНИЯМ ВСЕГДА ДОЛЖНЫ БЫТЬ ОТКРЫТЫМИ И НЕ ЗАГРОМОЖДЕННЫМИ</a:t>
            </a:r>
            <a:r>
              <a:rPr lang="ru-RU" sz="2212" spc="-150" dirty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 </a:t>
            </a:r>
            <a:r>
              <a:rPr lang="en-US" sz="2212" spc="-150" dirty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АВТОТРАНСПОРТНЫМИ СРЕДСТВАМИ</a:t>
            </a:r>
            <a:r>
              <a:rPr lang="ru-RU" sz="2212" spc="-150" dirty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;</a:t>
            </a:r>
            <a:r>
              <a:rPr lang="en-US" sz="2212" spc="-150" dirty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 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14845" y="221484"/>
            <a:ext cx="8849950" cy="9844032"/>
            <a:chOff x="687070" y="247650"/>
            <a:chExt cx="11148060" cy="124002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148060" cy="12400280"/>
            </a:xfrm>
            <a:custGeom>
              <a:avLst/>
              <a:gdLst/>
              <a:ahLst/>
              <a:cxnLst/>
              <a:rect l="l" t="t" r="r" b="b"/>
              <a:pathLst>
                <a:path w="11148060" h="1240028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0"/>
                    <a:pt x="2499360" y="12005310"/>
                    <a:pt x="4248150" y="12081510"/>
                  </a:cubicBezTo>
                  <a:cubicBezTo>
                    <a:pt x="7001510" y="12400280"/>
                    <a:pt x="9088120" y="10502900"/>
                    <a:pt x="10118090" y="8309610"/>
                  </a:cubicBezTo>
                  <a:cubicBezTo>
                    <a:pt x="11148061" y="6116320"/>
                    <a:pt x="10782300" y="3361690"/>
                    <a:pt x="9215120" y="1497330"/>
                  </a:cubicBezTo>
                  <a:close/>
                </a:path>
              </a:pathLst>
            </a:custGeom>
            <a:blipFill>
              <a:blip r:embed="rId3"/>
              <a:stretch>
                <a:fillRect l="-26237" r="-26237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028700" y="454398"/>
            <a:ext cx="106299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kk-KZ" sz="4000" dirty="0" smtClean="0">
                <a:solidFill>
                  <a:srgbClr val="FF0000"/>
                </a:solidFill>
                <a:latin typeface="Arial" panose="020B0604020202020204" pitchFamily="34" charset="0"/>
                <a:ea typeface="Garet Ultra-Bold"/>
                <a:cs typeface="Arial" panose="020B0604020202020204" pitchFamily="34" charset="0"/>
                <a:sym typeface="Garet Ultra-Bold"/>
              </a:rPr>
              <a:t>БАЛАБАҚШАЛАРДАҒЫ ҚЫЗМЕТКЕРЛЕРДІҢ ӘРЕКЕТТЕРІ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ea typeface="Garet Ultra-Bold"/>
              <a:cs typeface="Arial" panose="020B0604020202020204" pitchFamily="34" charset="0"/>
              <a:sym typeface="Garet Ultra-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90600" y="4229100"/>
            <a:ext cx="8115300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8"/>
              </a:lnSpc>
            </a:pPr>
            <a:r>
              <a:rPr lang="kk-KZ" sz="2952" dirty="0" smtClean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Өрт қауіпсіздігі бойынша оқыту:</a:t>
            </a:r>
          </a:p>
          <a:p>
            <a:pPr algn="l">
              <a:lnSpc>
                <a:spcPts val="3838"/>
              </a:lnSpc>
            </a:pPr>
            <a:r>
              <a:rPr lang="kk-KZ" sz="2952" dirty="0" smtClean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 Bold"/>
              </a:rPr>
              <a:t>Ғимаратта болатын адамдарды эвакуациялау жаттығулар өткізу</a:t>
            </a:r>
            <a:r>
              <a:rPr lang="en-US" sz="2952" dirty="0" smtClean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.</a:t>
            </a:r>
            <a:endParaRPr lang="en-US" sz="2952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8700" y="6057900"/>
            <a:ext cx="8115300" cy="1442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8"/>
              </a:lnSpc>
            </a:pPr>
            <a:r>
              <a:rPr lang="en-US" sz="2952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Обучение</a:t>
            </a:r>
            <a:r>
              <a:rPr lang="en-US" sz="2952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sz="2952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по</a:t>
            </a:r>
            <a:r>
              <a:rPr lang="en-US" sz="2952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sz="2952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пожарной</a:t>
            </a:r>
            <a:r>
              <a:rPr lang="en-US" sz="2952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sz="2952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безопасности</a:t>
            </a:r>
            <a:r>
              <a:rPr lang="en-US" sz="2952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:</a:t>
            </a:r>
          </a:p>
          <a:p>
            <a:pPr marL="0" lvl="0" indent="0" algn="l">
              <a:lnSpc>
                <a:spcPts val="3838"/>
              </a:lnSpc>
              <a:spcBef>
                <a:spcPct val="0"/>
              </a:spcBef>
            </a:pPr>
            <a:r>
              <a:rPr lang="en-US" sz="2952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Проводить</a:t>
            </a:r>
            <a:r>
              <a:rPr lang="en-US" sz="2952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2952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учебные</a:t>
            </a:r>
            <a:r>
              <a:rPr lang="en-US" sz="2952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2952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тренировки</a:t>
            </a:r>
            <a:r>
              <a:rPr lang="en-US" sz="2952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с </a:t>
            </a:r>
            <a:r>
              <a:rPr lang="en-US" sz="2952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эвакуацией</a:t>
            </a:r>
            <a:r>
              <a:rPr lang="ru-RU" sz="2952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людей,</a:t>
            </a:r>
            <a:r>
              <a:rPr lang="en-US" sz="2952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2952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находящихся</a:t>
            </a:r>
            <a:r>
              <a:rPr lang="en-US" sz="2952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в </a:t>
            </a:r>
            <a:r>
              <a:rPr lang="en-US" sz="2952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здании</a:t>
            </a:r>
            <a:r>
              <a:rPr lang="en-US" sz="2952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.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1006690" y="1944464"/>
            <a:ext cx="1011851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Garet Ultra-Bold"/>
                <a:cs typeface="Arial" panose="020B0604020202020204" pitchFamily="34" charset="0"/>
                <a:sym typeface="Garet Ultra-Bold"/>
              </a:rPr>
              <a:t>ДЕЙСТВИЯ ПЕРСОНАЛА В ДОШКОЛЬНЫХ УЧРЕЖДЕНИЯХ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6680" y="5584712"/>
            <a:ext cx="3760630" cy="3673588"/>
            <a:chOff x="0" y="0"/>
            <a:chExt cx="4828540" cy="4716780"/>
          </a:xfrm>
        </p:grpSpPr>
        <p:sp>
          <p:nvSpPr>
            <p:cNvPr id="3" name="Freeform 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l="-23188" r="-23188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816424" y="5517889"/>
            <a:ext cx="3829036" cy="3740411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-36147" r="-3614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4446569" y="6057900"/>
            <a:ext cx="5369854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58"/>
              </a:lnSpc>
              <a:spcBef>
                <a:spcPct val="0"/>
              </a:spcBef>
            </a:pPr>
            <a:r>
              <a:rPr lang="kk-KZ" sz="2506" dirty="0" smtClean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Қолмен жұмыс істейтін дабылдағышты пайдалану дағдысы мен біліктілігі</a:t>
            </a:r>
            <a:endParaRPr lang="en-US" sz="250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912160" y="6057900"/>
            <a:ext cx="4491624" cy="395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7"/>
              </a:lnSpc>
              <a:spcBef>
                <a:spcPct val="0"/>
              </a:spcBef>
            </a:pPr>
            <a:r>
              <a:rPr lang="kk-KZ" sz="2521" dirty="0" smtClean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Эвакуацияны ұйымдастыру</a:t>
            </a:r>
            <a:endParaRPr lang="en-US" sz="2521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1104900"/>
            <a:ext cx="6438900" cy="3334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527"/>
              </a:lnSpc>
              <a:spcBef>
                <a:spcPct val="0"/>
              </a:spcBef>
            </a:pPr>
            <a:r>
              <a:rPr lang="en-US" sz="6100" dirty="0">
                <a:solidFill>
                  <a:srgbClr val="FF0000"/>
                </a:solidFill>
                <a:latin typeface="Arial" panose="020B0604020202020204" pitchFamily="34" charset="0"/>
                <a:ea typeface="Garet Ultra-Bold"/>
                <a:cs typeface="Arial" panose="020B0604020202020204" pitchFamily="34" charset="0"/>
                <a:sym typeface="Garet Ultra-Bold"/>
              </a:rPr>
              <a:t>ДЕЙСТВИЯ ПЕРСОНАЛА В ДОШКОЛЬНЫХ УЧРЕЖДЕНИЯХ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20531" y="1047254"/>
            <a:ext cx="7791069" cy="2500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527"/>
              </a:lnSpc>
              <a:spcBef>
                <a:spcPct val="0"/>
              </a:spcBef>
            </a:pPr>
            <a:r>
              <a:rPr lang="kk-KZ" sz="6100" dirty="0" smtClean="0">
                <a:solidFill>
                  <a:srgbClr val="FF0000"/>
                </a:solidFill>
                <a:latin typeface="Arial" panose="020B0604020202020204" pitchFamily="34" charset="0"/>
                <a:ea typeface="Garet Ultra-Bold"/>
                <a:cs typeface="Arial" panose="020B0604020202020204" pitchFamily="34" charset="0"/>
                <a:sym typeface="Garet Ultra-Bold"/>
              </a:rPr>
              <a:t>Оқу мекемелерде қызметкерлердің әрекеттері</a:t>
            </a:r>
            <a:endParaRPr lang="en-US" sz="6100" dirty="0">
              <a:solidFill>
                <a:srgbClr val="FF0000"/>
              </a:solidFill>
              <a:latin typeface="Arial" panose="020B0604020202020204" pitchFamily="34" charset="0"/>
              <a:ea typeface="Garet Ultra-Bold"/>
              <a:cs typeface="Arial" panose="020B0604020202020204" pitchFamily="34" charset="0"/>
              <a:sym typeface="Garet Ultra-Bold"/>
            </a:endParaRPr>
          </a:p>
        </p:txBody>
      </p:sp>
      <p:sp>
        <p:nvSpPr>
          <p:cNvPr id="11" name="TextBox 7"/>
          <p:cNvSpPr txBox="1"/>
          <p:nvPr/>
        </p:nvSpPr>
        <p:spPr>
          <a:xfrm>
            <a:off x="4459946" y="7760529"/>
            <a:ext cx="5369854" cy="811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58"/>
              </a:lnSpc>
              <a:spcBef>
                <a:spcPct val="0"/>
              </a:spcBef>
            </a:pPr>
            <a:r>
              <a:rPr lang="en-US" sz="250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Умение</a:t>
            </a:r>
            <a:r>
              <a:rPr lang="en-US" sz="250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и </a:t>
            </a:r>
            <a:r>
              <a:rPr lang="en-US" sz="250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навык</a:t>
            </a:r>
            <a:r>
              <a:rPr lang="en-US" sz="250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sz="250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пользования</a:t>
            </a:r>
            <a:r>
              <a:rPr lang="en-US" sz="250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sz="250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ручным</a:t>
            </a:r>
            <a:r>
              <a:rPr lang="en-US" sz="2506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sz="2506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извещателем</a:t>
            </a:r>
            <a:endParaRPr lang="en-US" sz="2506" dirty="0">
              <a:solidFill>
                <a:srgbClr val="000000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13948776" y="7734300"/>
            <a:ext cx="4491624" cy="395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7"/>
              </a:lnSpc>
              <a:spcBef>
                <a:spcPct val="0"/>
              </a:spcBef>
            </a:pPr>
            <a:r>
              <a:rPr lang="en-US" sz="2521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Организация</a:t>
            </a:r>
            <a:r>
              <a:rPr lang="en-US" sz="2521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sz="2521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эвакуации</a:t>
            </a:r>
            <a:r>
              <a:rPr lang="en-US" sz="2521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8610600" y="645363"/>
            <a:ext cx="7516996" cy="8987817"/>
            <a:chOff x="0" y="0"/>
            <a:chExt cx="8603361" cy="10286746"/>
          </a:xfrm>
        </p:grpSpPr>
        <p:sp>
          <p:nvSpPr>
            <p:cNvPr id="6" name="Freeform 6"/>
            <p:cNvSpPr/>
            <p:nvPr/>
          </p:nvSpPr>
          <p:spPr>
            <a:xfrm>
              <a:off x="-2794" y="-127"/>
              <a:ext cx="8606155" cy="10286873"/>
            </a:xfrm>
            <a:custGeom>
              <a:avLst/>
              <a:gdLst/>
              <a:ahLst/>
              <a:cxnLst/>
              <a:rect l="l" t="t" r="r" b="b"/>
              <a:pathLst>
                <a:path w="8606155" h="10286873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3"/>
              <a:stretch>
                <a:fillRect t="-12647" b="-12647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28700" y="5006249"/>
            <a:ext cx="7735898" cy="1966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22"/>
              </a:lnSpc>
              <a:spcBef>
                <a:spcPct val="0"/>
              </a:spcBef>
            </a:pPr>
            <a:r>
              <a:rPr lang="en-US" sz="3017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Обучение</a:t>
            </a:r>
            <a:r>
              <a:rPr lang="en-US" sz="3017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sz="3017" dirty="0" err="1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детей</a:t>
            </a:r>
            <a:r>
              <a:rPr lang="en-US" sz="3017" dirty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: </a:t>
            </a:r>
            <a:r>
              <a:rPr lang="kk-KZ" sz="3017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с учащимися начального образования</a:t>
            </a:r>
            <a:r>
              <a:rPr lang="ru-RU" sz="3017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, а также в дошкольных организациях проводится беседы по противопожарной тематике</a:t>
            </a:r>
            <a:r>
              <a:rPr lang="en-US" sz="3017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. </a:t>
            </a:r>
          </a:p>
        </p:txBody>
      </p:sp>
      <p:sp>
        <p:nvSpPr>
          <p:cNvPr id="7" name="TextBox 8"/>
          <p:cNvSpPr txBox="1"/>
          <p:nvPr/>
        </p:nvSpPr>
        <p:spPr>
          <a:xfrm>
            <a:off x="1066800" y="2247900"/>
            <a:ext cx="7735898" cy="2000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22"/>
              </a:lnSpc>
              <a:spcBef>
                <a:spcPct val="0"/>
              </a:spcBef>
            </a:pPr>
            <a:r>
              <a:rPr lang="kk-KZ" sz="3017" dirty="0" smtClean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Балаларды оқыту</a:t>
            </a:r>
            <a:r>
              <a:rPr lang="en-US" sz="3017" dirty="0" smtClean="0">
                <a:solidFill>
                  <a:srgbClr val="0000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: </a:t>
            </a:r>
            <a:r>
              <a:rPr lang="kk-KZ" sz="3017" dirty="0" smtClean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Бастауыш білім алушылармен және мектеп ұйымдарында өрт қауіпсіздігі тақырыбында әңгімелер өткізіледі </a:t>
            </a:r>
            <a:r>
              <a:rPr lang="en-US" sz="3017" dirty="0" smtClean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. </a:t>
            </a:r>
            <a:endParaRPr lang="en-US" sz="3017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048197" y="0"/>
            <a:ext cx="13246669" cy="13194924"/>
            <a:chOff x="0" y="0"/>
            <a:chExt cx="6502400" cy="6477000"/>
          </a:xfrm>
        </p:grpSpPr>
        <p:sp>
          <p:nvSpPr>
            <p:cNvPr id="4" name="Freeform 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24665" r="-24665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3533CD">
                    <a:alpha val="100000"/>
                  </a:srgbClr>
                </a:gs>
              </a:gsLst>
              <a:lin ang="0"/>
            </a:gra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5738563"/>
            <a:ext cx="7019497" cy="1614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59"/>
              </a:lnSpc>
              <a:spcBef>
                <a:spcPct val="0"/>
              </a:spcBef>
            </a:pPr>
            <a:r>
              <a:rPr lang="en-US" sz="327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Умение</a:t>
            </a:r>
            <a:r>
              <a:rPr lang="en-US" sz="327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и </a:t>
            </a:r>
            <a:r>
              <a:rPr lang="en-US" sz="327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навык</a:t>
            </a:r>
            <a:r>
              <a:rPr lang="en-US" sz="327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327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пользования</a:t>
            </a:r>
            <a:r>
              <a:rPr lang="en-US" sz="327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327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первичными</a:t>
            </a:r>
            <a:r>
              <a:rPr lang="en-US" sz="327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327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средствами</a:t>
            </a:r>
            <a:r>
              <a:rPr lang="en-US" sz="327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3276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пожаротушения</a:t>
            </a:r>
            <a:r>
              <a:rPr lang="en-US" sz="3276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" y="559594"/>
            <a:ext cx="84201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kk-KZ" sz="4000" dirty="0" smtClean="0">
                <a:solidFill>
                  <a:srgbClr val="FF0000"/>
                </a:solidFill>
                <a:latin typeface="Arial" panose="020B0604020202020204" pitchFamily="34" charset="0"/>
                <a:ea typeface="Garet Ultra-Bold"/>
                <a:cs typeface="Arial" panose="020B0604020202020204" pitchFamily="34" charset="0"/>
                <a:sym typeface="Garet Ultra-Bold"/>
              </a:rPr>
              <a:t>ОҚУ МЕКЕМЕЛЕРІНДЕГІ ҚЫЗМЕТКЕРЛЕРДІҢ ӘРЕКЕТТЕРІ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ea typeface="Garet Ultra-Bold"/>
              <a:cs typeface="Arial" panose="020B0604020202020204" pitchFamily="34" charset="0"/>
              <a:sym typeface="Garet Ultra-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2159794"/>
            <a:ext cx="7912898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Garet Ultra-Bold"/>
                <a:cs typeface="Arial" panose="020B0604020202020204" pitchFamily="34" charset="0"/>
                <a:sym typeface="Garet Ultra-Bold"/>
              </a:rPr>
              <a:t>ДЕЙСТВИЯ ПЕРСОНАЛА В ДОШКОЛЬНЫХ УЧРЕЖДЕНИЯХ</a:t>
            </a:r>
          </a:p>
        </p:txBody>
      </p:sp>
      <p:sp>
        <p:nvSpPr>
          <p:cNvPr id="9" name="TextBox 6"/>
          <p:cNvSpPr txBox="1"/>
          <p:nvPr/>
        </p:nvSpPr>
        <p:spPr>
          <a:xfrm>
            <a:off x="990600" y="3833563"/>
            <a:ext cx="7019497" cy="16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59"/>
              </a:lnSpc>
              <a:spcBef>
                <a:spcPct val="0"/>
              </a:spcBef>
            </a:pPr>
            <a:r>
              <a:rPr lang="kk-KZ" sz="3276" dirty="0" smtClean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АЛҒАШҚЫ ӨРТ СӨНДІРУ ҚҰРАЛДАРЫН ПАЙДАЛАНУ ДАҒДЫСЫ МЕН БІЛІКТІЛІГІ</a:t>
            </a:r>
            <a:endParaRPr lang="en-US" sz="3276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343556" y="314332"/>
            <a:ext cx="7978855" cy="9559897"/>
            <a:chOff x="0" y="0"/>
            <a:chExt cx="8585708" cy="10287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585708" cy="10287000"/>
            </a:xfrm>
            <a:custGeom>
              <a:avLst/>
              <a:gdLst/>
              <a:ahLst/>
              <a:cxnLst/>
              <a:rect l="l" t="t" r="r" b="b"/>
              <a:pathLst>
                <a:path w="8585708" h="10287000">
                  <a:moveTo>
                    <a:pt x="8585708" y="762"/>
                  </a:moveTo>
                  <a:cubicBezTo>
                    <a:pt x="8581644" y="20447"/>
                    <a:pt x="8577961" y="40132"/>
                    <a:pt x="8573515" y="59690"/>
                  </a:cubicBezTo>
                  <a:cubicBezTo>
                    <a:pt x="8478139" y="485521"/>
                    <a:pt x="8382635" y="911225"/>
                    <a:pt x="8287258" y="1337056"/>
                  </a:cubicBezTo>
                  <a:cubicBezTo>
                    <a:pt x="8146288" y="1966722"/>
                    <a:pt x="8005699" y="2596388"/>
                    <a:pt x="7864601" y="3225927"/>
                  </a:cubicBezTo>
                  <a:cubicBezTo>
                    <a:pt x="7691247" y="3999103"/>
                    <a:pt x="7517384" y="4772152"/>
                    <a:pt x="7344028" y="5545328"/>
                  </a:cubicBezTo>
                  <a:cubicBezTo>
                    <a:pt x="7194676" y="6211443"/>
                    <a:pt x="7045578" y="6877558"/>
                    <a:pt x="6896353" y="7543800"/>
                  </a:cubicBezTo>
                  <a:cubicBezTo>
                    <a:pt x="6765289" y="8129016"/>
                    <a:pt x="6634480" y="8714105"/>
                    <a:pt x="6503162" y="9299194"/>
                  </a:cubicBezTo>
                  <a:cubicBezTo>
                    <a:pt x="6429375" y="9628251"/>
                    <a:pt x="6354953" y="9957181"/>
                    <a:pt x="6280785" y="10286238"/>
                  </a:cubicBezTo>
                  <a:cubicBezTo>
                    <a:pt x="4199382" y="10286238"/>
                    <a:pt x="2118106" y="10286111"/>
                    <a:pt x="36830" y="10287000"/>
                  </a:cubicBezTo>
                  <a:cubicBezTo>
                    <a:pt x="6731" y="10287000"/>
                    <a:pt x="0" y="10280269"/>
                    <a:pt x="0" y="10250043"/>
                  </a:cubicBezTo>
                  <a:cubicBezTo>
                    <a:pt x="762" y="6845681"/>
                    <a:pt x="762" y="3441319"/>
                    <a:pt x="0" y="36957"/>
                  </a:cubicBezTo>
                  <a:cubicBezTo>
                    <a:pt x="0" y="6731"/>
                    <a:pt x="6731" y="0"/>
                    <a:pt x="36830" y="0"/>
                  </a:cubicBezTo>
                  <a:cubicBezTo>
                    <a:pt x="2886456" y="762"/>
                    <a:pt x="5736082" y="762"/>
                    <a:pt x="8585708" y="762"/>
                  </a:cubicBezTo>
                  <a:close/>
                </a:path>
              </a:pathLst>
            </a:custGeom>
            <a:blipFill>
              <a:blip r:embed="rId3"/>
              <a:stretch>
                <a:fillRect t="-2163" b="-216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8001000" y="2628900"/>
            <a:ext cx="76201" cy="3716241"/>
            <a:chOff x="0" y="0"/>
            <a:chExt cx="12543" cy="12117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543" cy="1211764"/>
            </a:xfrm>
            <a:custGeom>
              <a:avLst/>
              <a:gdLst/>
              <a:ahLst/>
              <a:cxnLst/>
              <a:rect l="l" t="t" r="r" b="b"/>
              <a:pathLst>
                <a:path w="12543" h="1211764">
                  <a:moveTo>
                    <a:pt x="0" y="0"/>
                  </a:moveTo>
                  <a:lnTo>
                    <a:pt x="12543" y="0"/>
                  </a:lnTo>
                  <a:lnTo>
                    <a:pt x="12543" y="1211764"/>
                  </a:lnTo>
                  <a:lnTo>
                    <a:pt x="0" y="1211764"/>
                  </a:lnTo>
                  <a:close/>
                </a:path>
              </a:pathLst>
            </a:custGeom>
            <a:solidFill>
              <a:srgbClr val="22211E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2543" cy="1249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 dirty="0">
                <a:latin typeface="Oswald Bold" panose="020B0604020202020204" charset="-52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322411" y="2518211"/>
            <a:ext cx="9757378" cy="5506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27"/>
              </a:lnSpc>
              <a:spcBef>
                <a:spcPct val="0"/>
              </a:spcBef>
            </a:pPr>
            <a:r>
              <a:rPr lang="en-US" sz="4800" spc="289" dirty="0" err="1">
                <a:solidFill>
                  <a:srgbClr val="1A1A1A"/>
                </a:solidFill>
                <a:latin typeface="Arial" panose="020B0604020202020204" pitchFamily="34" charset="0"/>
                <a:ea typeface="Garet"/>
                <a:cs typeface="Arial" panose="020B0604020202020204" pitchFamily="34" charset="0"/>
                <a:sym typeface="Garet"/>
              </a:rPr>
              <a:t>Очень</a:t>
            </a:r>
            <a:r>
              <a:rPr lang="en-US" sz="4800" spc="289" dirty="0">
                <a:solidFill>
                  <a:srgbClr val="1A1A1A"/>
                </a:solidFill>
                <a:latin typeface="Arial" panose="020B0604020202020204" pitchFamily="34" charset="0"/>
                <a:ea typeface="Garet"/>
                <a:cs typeface="Arial" panose="020B0604020202020204" pitchFamily="34" charset="0"/>
                <a:sym typeface="Garet"/>
              </a:rPr>
              <a:t> </a:t>
            </a:r>
            <a:r>
              <a:rPr lang="en-US" sz="4800" spc="289" dirty="0" err="1">
                <a:solidFill>
                  <a:srgbClr val="1A1A1A"/>
                </a:solidFill>
                <a:latin typeface="Arial" panose="020B0604020202020204" pitchFamily="34" charset="0"/>
                <a:ea typeface="Garet"/>
                <a:cs typeface="Arial" panose="020B0604020202020204" pitchFamily="34" charset="0"/>
                <a:sym typeface="Garet"/>
              </a:rPr>
              <a:t>важно</a:t>
            </a:r>
            <a:r>
              <a:rPr lang="en-US" sz="4800" spc="289" dirty="0">
                <a:solidFill>
                  <a:srgbClr val="1A1A1A"/>
                </a:solidFill>
                <a:latin typeface="Arial" panose="020B0604020202020204" pitchFamily="34" charset="0"/>
                <a:ea typeface="Garet"/>
                <a:cs typeface="Arial" panose="020B0604020202020204" pitchFamily="34" charset="0"/>
                <a:sym typeface="Garet"/>
              </a:rPr>
              <a:t> </a:t>
            </a:r>
            <a:r>
              <a:rPr lang="en-US" sz="4800" spc="289" dirty="0" err="1">
                <a:solidFill>
                  <a:srgbClr val="1A1A1A"/>
                </a:solidFill>
                <a:latin typeface="Arial" panose="020B0604020202020204" pitchFamily="34" charset="0"/>
                <a:ea typeface="Garet"/>
                <a:cs typeface="Arial" panose="020B0604020202020204" pitchFamily="34" charset="0"/>
                <a:sym typeface="Garet"/>
              </a:rPr>
              <a:t>помнить</a:t>
            </a:r>
            <a:r>
              <a:rPr lang="en-US" sz="4800" spc="289" dirty="0">
                <a:solidFill>
                  <a:srgbClr val="1A1A1A"/>
                </a:solidFill>
                <a:latin typeface="Arial" panose="020B0604020202020204" pitchFamily="34" charset="0"/>
                <a:ea typeface="Garet"/>
                <a:cs typeface="Arial" panose="020B0604020202020204" pitchFamily="34" charset="0"/>
                <a:sym typeface="Garet"/>
              </a:rPr>
              <a:t>! </a:t>
            </a:r>
            <a:r>
              <a:rPr lang="en-US" sz="4800" spc="289" dirty="0" err="1">
                <a:solidFill>
                  <a:srgbClr val="1A1A1A"/>
                </a:solidFill>
                <a:latin typeface="Arial" panose="020B0604020202020204" pitchFamily="34" charset="0"/>
                <a:ea typeface="Garet"/>
                <a:cs typeface="Arial" panose="020B0604020202020204" pitchFamily="34" charset="0"/>
                <a:sym typeface="Garet"/>
              </a:rPr>
              <a:t>Соблюдение</a:t>
            </a:r>
            <a:r>
              <a:rPr lang="en-US" sz="4800" spc="289" dirty="0">
                <a:solidFill>
                  <a:srgbClr val="1A1A1A"/>
                </a:solidFill>
                <a:latin typeface="Arial" panose="020B0604020202020204" pitchFamily="34" charset="0"/>
                <a:ea typeface="Garet"/>
                <a:cs typeface="Arial" panose="020B0604020202020204" pitchFamily="34" charset="0"/>
                <a:sym typeface="Garet"/>
              </a:rPr>
              <a:t> </a:t>
            </a:r>
            <a:r>
              <a:rPr lang="en-US" sz="4800" spc="289" dirty="0" err="1">
                <a:solidFill>
                  <a:srgbClr val="1A1A1A"/>
                </a:solidFill>
                <a:latin typeface="Arial" panose="020B0604020202020204" pitchFamily="34" charset="0"/>
                <a:ea typeface="Garet"/>
                <a:cs typeface="Arial" panose="020B0604020202020204" pitchFamily="34" charset="0"/>
                <a:sym typeface="Garet"/>
              </a:rPr>
              <a:t>элементарных</a:t>
            </a:r>
            <a:r>
              <a:rPr lang="en-US" sz="4800" spc="289" dirty="0">
                <a:solidFill>
                  <a:srgbClr val="1A1A1A"/>
                </a:solidFill>
                <a:latin typeface="Arial" panose="020B0604020202020204" pitchFamily="34" charset="0"/>
                <a:ea typeface="Garet"/>
                <a:cs typeface="Arial" panose="020B0604020202020204" pitchFamily="34" charset="0"/>
                <a:sym typeface="Garet"/>
              </a:rPr>
              <a:t> </a:t>
            </a:r>
            <a:r>
              <a:rPr lang="en-US" sz="4800" spc="289" dirty="0" err="1">
                <a:solidFill>
                  <a:srgbClr val="1A1A1A"/>
                </a:solidFill>
                <a:latin typeface="Arial" panose="020B0604020202020204" pitchFamily="34" charset="0"/>
                <a:ea typeface="Garet"/>
                <a:cs typeface="Arial" panose="020B0604020202020204" pitchFamily="34" charset="0"/>
                <a:sym typeface="Garet"/>
              </a:rPr>
              <a:t>правил</a:t>
            </a:r>
            <a:r>
              <a:rPr lang="en-US" sz="4800" spc="289" dirty="0">
                <a:solidFill>
                  <a:srgbClr val="1A1A1A"/>
                </a:solidFill>
                <a:latin typeface="Arial" panose="020B0604020202020204" pitchFamily="34" charset="0"/>
                <a:ea typeface="Garet"/>
                <a:cs typeface="Arial" panose="020B0604020202020204" pitchFamily="34" charset="0"/>
                <a:sym typeface="Garet"/>
              </a:rPr>
              <a:t> </a:t>
            </a:r>
            <a:r>
              <a:rPr lang="en-US" sz="4800" spc="289" dirty="0" err="1">
                <a:solidFill>
                  <a:srgbClr val="1A1A1A"/>
                </a:solidFill>
                <a:latin typeface="Arial" panose="020B0604020202020204" pitchFamily="34" charset="0"/>
                <a:ea typeface="Garet"/>
                <a:cs typeface="Arial" panose="020B0604020202020204" pitchFamily="34" charset="0"/>
                <a:sym typeface="Garet"/>
              </a:rPr>
              <a:t>пожарной</a:t>
            </a:r>
            <a:r>
              <a:rPr lang="en-US" sz="4800" spc="289" dirty="0">
                <a:solidFill>
                  <a:srgbClr val="1A1A1A"/>
                </a:solidFill>
                <a:latin typeface="Arial" panose="020B0604020202020204" pitchFamily="34" charset="0"/>
                <a:ea typeface="Garet"/>
                <a:cs typeface="Arial" panose="020B0604020202020204" pitchFamily="34" charset="0"/>
                <a:sym typeface="Garet"/>
              </a:rPr>
              <a:t> </a:t>
            </a:r>
            <a:r>
              <a:rPr lang="en-US" sz="4800" spc="289" dirty="0" err="1">
                <a:solidFill>
                  <a:srgbClr val="1A1A1A"/>
                </a:solidFill>
                <a:latin typeface="Arial" panose="020B0604020202020204" pitchFamily="34" charset="0"/>
                <a:ea typeface="Garet"/>
                <a:cs typeface="Arial" panose="020B0604020202020204" pitchFamily="34" charset="0"/>
                <a:sym typeface="Garet"/>
              </a:rPr>
              <a:t>безопасности</a:t>
            </a:r>
            <a:r>
              <a:rPr lang="en-US" sz="4800" spc="289" dirty="0">
                <a:solidFill>
                  <a:srgbClr val="1A1A1A"/>
                </a:solidFill>
                <a:latin typeface="Arial" panose="020B0604020202020204" pitchFamily="34" charset="0"/>
                <a:ea typeface="Garet"/>
                <a:cs typeface="Arial" panose="020B0604020202020204" pitchFamily="34" charset="0"/>
                <a:sym typeface="Garet"/>
              </a:rPr>
              <a:t> </a:t>
            </a:r>
            <a:r>
              <a:rPr lang="en-US" sz="4800" spc="289" dirty="0" err="1">
                <a:solidFill>
                  <a:srgbClr val="1A1A1A"/>
                </a:solidFill>
                <a:latin typeface="Arial" panose="020B0604020202020204" pitchFamily="34" charset="0"/>
                <a:ea typeface="Garet"/>
                <a:cs typeface="Arial" panose="020B0604020202020204" pitchFamily="34" charset="0"/>
                <a:sym typeface="Garet"/>
              </a:rPr>
              <a:t>спасет</a:t>
            </a:r>
            <a:r>
              <a:rPr lang="en-US" sz="4800" spc="289" dirty="0">
                <a:solidFill>
                  <a:srgbClr val="1A1A1A"/>
                </a:solidFill>
                <a:latin typeface="Arial" panose="020B0604020202020204" pitchFamily="34" charset="0"/>
                <a:ea typeface="Garet"/>
                <a:cs typeface="Arial" panose="020B0604020202020204" pitchFamily="34" charset="0"/>
                <a:sym typeface="Garet"/>
              </a:rPr>
              <a:t> </a:t>
            </a:r>
            <a:r>
              <a:rPr lang="en-US" sz="4800" spc="289" dirty="0" err="1">
                <a:solidFill>
                  <a:srgbClr val="1A1A1A"/>
                </a:solidFill>
                <a:latin typeface="Arial" panose="020B0604020202020204" pitchFamily="34" charset="0"/>
                <a:ea typeface="Garet"/>
                <a:cs typeface="Arial" panose="020B0604020202020204" pitchFamily="34" charset="0"/>
                <a:sym typeface="Garet"/>
              </a:rPr>
              <a:t>Ва</a:t>
            </a:r>
            <a:r>
              <a:rPr lang="ru-RU" sz="4800" spc="289" dirty="0">
                <a:solidFill>
                  <a:srgbClr val="1A1A1A"/>
                </a:solidFill>
                <a:latin typeface="Arial" panose="020B0604020202020204" pitchFamily="34" charset="0"/>
                <a:ea typeface="Garet"/>
                <a:cs typeface="Arial" panose="020B0604020202020204" pitchFamily="34" charset="0"/>
                <a:sym typeface="Garet"/>
              </a:rPr>
              <a:t>шу жизнь и предотвратить</a:t>
            </a:r>
            <a:r>
              <a:rPr lang="en-US" sz="4800" spc="289" dirty="0">
                <a:solidFill>
                  <a:srgbClr val="1A1A1A"/>
                </a:solidFill>
                <a:latin typeface="Arial" panose="020B0604020202020204" pitchFamily="34" charset="0"/>
                <a:ea typeface="Garet"/>
                <a:cs typeface="Arial" panose="020B0604020202020204" pitchFamily="34" charset="0"/>
                <a:sym typeface="Garet"/>
              </a:rPr>
              <a:t> </a:t>
            </a:r>
            <a:r>
              <a:rPr lang="en-US" sz="4800" spc="289" dirty="0" err="1">
                <a:solidFill>
                  <a:srgbClr val="1A1A1A"/>
                </a:solidFill>
                <a:latin typeface="Arial" panose="020B0604020202020204" pitchFamily="34" charset="0"/>
                <a:ea typeface="Garet"/>
                <a:cs typeface="Arial" panose="020B0604020202020204" pitchFamily="34" charset="0"/>
                <a:sym typeface="Garet"/>
              </a:rPr>
              <a:t>от</a:t>
            </a:r>
            <a:r>
              <a:rPr lang="en-US" sz="4800" spc="289" dirty="0">
                <a:solidFill>
                  <a:srgbClr val="1A1A1A"/>
                </a:solidFill>
                <a:latin typeface="Arial" panose="020B0604020202020204" pitchFamily="34" charset="0"/>
                <a:ea typeface="Garet"/>
                <a:cs typeface="Arial" panose="020B0604020202020204" pitchFamily="34" charset="0"/>
                <a:sym typeface="Garet"/>
              </a:rPr>
              <a:t> </a:t>
            </a:r>
            <a:r>
              <a:rPr lang="en-US" sz="4800" spc="289" dirty="0" err="1">
                <a:solidFill>
                  <a:srgbClr val="1A1A1A"/>
                </a:solidFill>
                <a:latin typeface="Arial" panose="020B0604020202020204" pitchFamily="34" charset="0"/>
                <a:ea typeface="Garet"/>
                <a:cs typeface="Arial" panose="020B0604020202020204" pitchFamily="34" charset="0"/>
                <a:sym typeface="Garet"/>
              </a:rPr>
              <a:t>крупно</a:t>
            </a:r>
            <a:r>
              <a:rPr lang="ru-RU" sz="4800" spc="289" dirty="0">
                <a:solidFill>
                  <a:srgbClr val="1A1A1A"/>
                </a:solidFill>
                <a:latin typeface="Arial" panose="020B0604020202020204" pitchFamily="34" charset="0"/>
                <a:ea typeface="Garet"/>
                <a:cs typeface="Arial" panose="020B0604020202020204" pitchFamily="34" charset="0"/>
                <a:sym typeface="Garet"/>
              </a:rPr>
              <a:t>го материального ущерба</a:t>
            </a:r>
            <a:r>
              <a:rPr lang="en-US" sz="4800" spc="289" dirty="0">
                <a:solidFill>
                  <a:srgbClr val="1A1A1A"/>
                </a:solidFill>
                <a:latin typeface="Arial" panose="020B0604020202020204" pitchFamily="34" charset="0"/>
                <a:ea typeface="Garet"/>
                <a:cs typeface="Arial" panose="020B0604020202020204" pitchFamily="34" charset="0"/>
                <a:sym typeface="Garet"/>
              </a:rPr>
              <a:t>!</a:t>
            </a:r>
          </a:p>
        </p:txBody>
      </p:sp>
      <p:sp>
        <p:nvSpPr>
          <p:cNvPr id="12" name="Freeform 12"/>
          <p:cNvSpPr/>
          <p:nvPr/>
        </p:nvSpPr>
        <p:spPr>
          <a:xfrm>
            <a:off x="11887114" y="217115"/>
            <a:ext cx="1993620" cy="1921585"/>
          </a:xfrm>
          <a:custGeom>
            <a:avLst/>
            <a:gdLst/>
            <a:ahLst/>
            <a:cxnLst/>
            <a:rect l="l" t="t" r="r" b="b"/>
            <a:pathLst>
              <a:path w="1993620" h="1921585">
                <a:moveTo>
                  <a:pt x="0" y="0"/>
                </a:moveTo>
                <a:lnTo>
                  <a:pt x="1993620" y="0"/>
                </a:lnTo>
                <a:lnTo>
                  <a:pt x="1993620" y="1921585"/>
                </a:lnTo>
                <a:lnTo>
                  <a:pt x="0" y="19215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748652" y="6885809"/>
            <a:ext cx="8928748" cy="21438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79"/>
              </a:lnSpc>
              <a:spcBef>
                <a:spcPct val="0"/>
              </a:spcBef>
            </a:pPr>
            <a:r>
              <a:rPr lang="en-US" sz="3200" spc="262" dirty="0">
                <a:solidFill>
                  <a:srgbClr val="002060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ПОЖАР-</a:t>
            </a:r>
            <a:r>
              <a:rPr lang="en-US" sz="3200" spc="262" dirty="0" err="1">
                <a:solidFill>
                  <a:srgbClr val="002060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это</a:t>
            </a:r>
            <a:r>
              <a:rPr lang="en-US" sz="3200" spc="262" dirty="0">
                <a:solidFill>
                  <a:srgbClr val="002060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 </a:t>
            </a:r>
            <a:r>
              <a:rPr lang="en-US" sz="3200" spc="262" dirty="0" err="1">
                <a:solidFill>
                  <a:srgbClr val="002060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неконтролируемое</a:t>
            </a:r>
            <a:r>
              <a:rPr lang="en-US" sz="3200" spc="262" dirty="0">
                <a:solidFill>
                  <a:srgbClr val="002060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 </a:t>
            </a:r>
            <a:r>
              <a:rPr lang="en-US" sz="3200" spc="262" dirty="0" err="1">
                <a:solidFill>
                  <a:srgbClr val="002060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горение</a:t>
            </a:r>
            <a:r>
              <a:rPr lang="en-US" sz="3200" spc="262" dirty="0">
                <a:solidFill>
                  <a:srgbClr val="002060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, </a:t>
            </a:r>
            <a:r>
              <a:rPr lang="en-US" sz="3200" spc="262" dirty="0" err="1">
                <a:solidFill>
                  <a:srgbClr val="002060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причиняющее</a:t>
            </a:r>
            <a:r>
              <a:rPr lang="en-US" sz="3200" spc="262" dirty="0">
                <a:solidFill>
                  <a:srgbClr val="002060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 </a:t>
            </a:r>
            <a:r>
              <a:rPr lang="en-US" sz="3200" spc="262" dirty="0" err="1">
                <a:solidFill>
                  <a:srgbClr val="002060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материальный</a:t>
            </a:r>
            <a:r>
              <a:rPr lang="en-US" sz="3200" spc="262" dirty="0">
                <a:solidFill>
                  <a:srgbClr val="002060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 </a:t>
            </a:r>
            <a:r>
              <a:rPr lang="en-US" sz="3200" spc="262" dirty="0" err="1">
                <a:solidFill>
                  <a:srgbClr val="002060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ущерб</a:t>
            </a:r>
            <a:r>
              <a:rPr lang="en-US" sz="3200" spc="262" dirty="0">
                <a:solidFill>
                  <a:srgbClr val="002060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, </a:t>
            </a:r>
            <a:r>
              <a:rPr lang="en-US" sz="3200" spc="262" dirty="0" err="1">
                <a:solidFill>
                  <a:srgbClr val="002060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вред</a:t>
            </a:r>
            <a:r>
              <a:rPr lang="en-US" sz="3200" spc="262" dirty="0">
                <a:solidFill>
                  <a:srgbClr val="002060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 </a:t>
            </a:r>
            <a:r>
              <a:rPr lang="en-US" sz="3200" spc="262" dirty="0" err="1">
                <a:solidFill>
                  <a:srgbClr val="002060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жизни</a:t>
            </a:r>
            <a:r>
              <a:rPr lang="en-US" sz="3200" spc="262" dirty="0">
                <a:solidFill>
                  <a:srgbClr val="002060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 и </a:t>
            </a:r>
            <a:r>
              <a:rPr lang="en-US" sz="3200" spc="262" dirty="0" err="1">
                <a:solidFill>
                  <a:srgbClr val="002060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здоровью</a:t>
            </a:r>
            <a:r>
              <a:rPr lang="en-US" sz="3200" spc="262" dirty="0">
                <a:solidFill>
                  <a:srgbClr val="002060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 </a:t>
            </a:r>
            <a:r>
              <a:rPr lang="en-US" sz="3200" spc="262" dirty="0" err="1">
                <a:solidFill>
                  <a:srgbClr val="002060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граждан</a:t>
            </a:r>
            <a:r>
              <a:rPr lang="en-US" sz="3200" spc="262" dirty="0">
                <a:solidFill>
                  <a:srgbClr val="002060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, </a:t>
            </a:r>
            <a:r>
              <a:rPr lang="en-US" sz="3200" spc="262" dirty="0" err="1">
                <a:solidFill>
                  <a:srgbClr val="002060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интересам</a:t>
            </a:r>
            <a:r>
              <a:rPr lang="en-US" sz="3200" spc="262" dirty="0">
                <a:solidFill>
                  <a:srgbClr val="002060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 </a:t>
            </a:r>
            <a:r>
              <a:rPr lang="en-US" sz="3200" spc="262" dirty="0" err="1">
                <a:solidFill>
                  <a:srgbClr val="002060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общества</a:t>
            </a:r>
            <a:r>
              <a:rPr lang="en-US" sz="3200" spc="262" dirty="0">
                <a:solidFill>
                  <a:srgbClr val="002060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 и </a:t>
            </a:r>
            <a:r>
              <a:rPr lang="en-US" sz="3200" spc="262" dirty="0" err="1">
                <a:solidFill>
                  <a:srgbClr val="002060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государства</a:t>
            </a:r>
            <a:r>
              <a:rPr lang="en-US" sz="3200" spc="262" dirty="0">
                <a:solidFill>
                  <a:srgbClr val="002060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8636" y="5385264"/>
            <a:ext cx="9229764" cy="1206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919"/>
              </a:lnSpc>
              <a:spcBef>
                <a:spcPct val="0"/>
              </a:spcBef>
            </a:pPr>
            <a:r>
              <a:rPr lang="en-US" sz="5400" spc="507" dirty="0" err="1">
                <a:solidFill>
                  <a:srgbClr val="FF0000"/>
                </a:solidFill>
                <a:latin typeface="Arial" panose="020B0604020202020204" pitchFamily="34" charset="0"/>
                <a:ea typeface="Alata"/>
                <a:cs typeface="Arial" panose="020B0604020202020204" pitchFamily="34" charset="0"/>
                <a:sym typeface="Alata"/>
              </a:rPr>
              <a:t>Что</a:t>
            </a:r>
            <a:r>
              <a:rPr lang="en-US" sz="5400" spc="507" dirty="0">
                <a:solidFill>
                  <a:srgbClr val="FF0000"/>
                </a:solidFill>
                <a:latin typeface="Arial" panose="020B0604020202020204" pitchFamily="34" charset="0"/>
                <a:ea typeface="Alata"/>
                <a:cs typeface="Arial" panose="020B0604020202020204" pitchFamily="34" charset="0"/>
                <a:sym typeface="Alata"/>
              </a:rPr>
              <a:t> </a:t>
            </a:r>
            <a:r>
              <a:rPr lang="en-US" sz="5400" spc="507" dirty="0" err="1">
                <a:solidFill>
                  <a:srgbClr val="FF0000"/>
                </a:solidFill>
                <a:latin typeface="Arial" panose="020B0604020202020204" pitchFamily="34" charset="0"/>
                <a:ea typeface="Alata"/>
                <a:cs typeface="Arial" panose="020B0604020202020204" pitchFamily="34" charset="0"/>
                <a:sym typeface="Alata"/>
              </a:rPr>
              <a:t>такое</a:t>
            </a:r>
            <a:r>
              <a:rPr lang="en-US" sz="5400" spc="507" dirty="0">
                <a:solidFill>
                  <a:srgbClr val="FF0000"/>
                </a:solidFill>
                <a:latin typeface="Arial" panose="020B0604020202020204" pitchFamily="34" charset="0"/>
                <a:ea typeface="Alata"/>
                <a:cs typeface="Arial" panose="020B0604020202020204" pitchFamily="34" charset="0"/>
                <a:sym typeface="Alata"/>
              </a:rPr>
              <a:t> </a:t>
            </a:r>
            <a:r>
              <a:rPr lang="en-US" sz="5400" spc="507" dirty="0" err="1">
                <a:solidFill>
                  <a:srgbClr val="FF0000"/>
                </a:solidFill>
                <a:latin typeface="Arial" panose="020B0604020202020204" pitchFamily="34" charset="0"/>
                <a:ea typeface="Alata"/>
                <a:cs typeface="Arial" panose="020B0604020202020204" pitchFamily="34" charset="0"/>
                <a:sym typeface="Alata"/>
              </a:rPr>
              <a:t>пожар</a:t>
            </a:r>
            <a:r>
              <a:rPr lang="en-US" sz="5400" spc="507" dirty="0">
                <a:solidFill>
                  <a:srgbClr val="FF0000"/>
                </a:solidFill>
                <a:latin typeface="Arial" panose="020B0604020202020204" pitchFamily="34" charset="0"/>
                <a:ea typeface="Alata"/>
                <a:cs typeface="Arial" panose="020B0604020202020204" pitchFamily="34" charset="0"/>
                <a:sym typeface="Alata"/>
              </a:rPr>
              <a:t>?</a:t>
            </a:r>
          </a:p>
        </p:txBody>
      </p:sp>
      <p:sp>
        <p:nvSpPr>
          <p:cNvPr id="7" name="Freeform 7"/>
          <p:cNvSpPr/>
          <p:nvPr/>
        </p:nvSpPr>
        <p:spPr>
          <a:xfrm>
            <a:off x="5830006" y="2240051"/>
            <a:ext cx="5364505" cy="5717703"/>
          </a:xfrm>
          <a:custGeom>
            <a:avLst/>
            <a:gdLst/>
            <a:ahLst/>
            <a:cxnLst/>
            <a:rect l="l" t="t" r="r" b="b"/>
            <a:pathLst>
              <a:path w="5364505" h="5717703">
                <a:moveTo>
                  <a:pt x="0" y="0"/>
                </a:moveTo>
                <a:lnTo>
                  <a:pt x="5364505" y="0"/>
                </a:lnTo>
                <a:lnTo>
                  <a:pt x="5364505" y="5717703"/>
                </a:lnTo>
                <a:lnTo>
                  <a:pt x="0" y="5717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61565" b="-49879"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661111" y="2014458"/>
            <a:ext cx="7765127" cy="6646089"/>
          </a:xfrm>
          <a:custGeom>
            <a:avLst/>
            <a:gdLst/>
            <a:ahLst/>
            <a:cxnLst/>
            <a:rect l="l" t="t" r="r" b="b"/>
            <a:pathLst>
              <a:path w="7765127" h="6646089">
                <a:moveTo>
                  <a:pt x="0" y="0"/>
                </a:moveTo>
                <a:lnTo>
                  <a:pt x="7765127" y="0"/>
                </a:lnTo>
                <a:lnTo>
                  <a:pt x="7765127" y="6646089"/>
                </a:lnTo>
                <a:lnTo>
                  <a:pt x="0" y="6646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7682" b="-37682"/>
            </a:stretch>
          </a:blipFill>
        </p:spPr>
      </p:sp>
      <p:sp>
        <p:nvSpPr>
          <p:cNvPr id="9" name="TextBox 6"/>
          <p:cNvSpPr txBox="1"/>
          <p:nvPr/>
        </p:nvSpPr>
        <p:spPr>
          <a:xfrm>
            <a:off x="748652" y="-69405"/>
            <a:ext cx="9229764" cy="1206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919"/>
              </a:lnSpc>
              <a:spcBef>
                <a:spcPct val="0"/>
              </a:spcBef>
            </a:pPr>
            <a:r>
              <a:rPr lang="kk-KZ" sz="5400" spc="507" dirty="0" smtClean="0">
                <a:solidFill>
                  <a:srgbClr val="FF0000"/>
                </a:solidFill>
                <a:latin typeface="Arial" panose="020B0604020202020204" pitchFamily="34" charset="0"/>
                <a:ea typeface="Alata"/>
                <a:cs typeface="Arial" panose="020B0604020202020204" pitchFamily="34" charset="0"/>
                <a:sym typeface="Alata"/>
              </a:rPr>
              <a:t>Өрт дегеніміз не</a:t>
            </a:r>
            <a:r>
              <a:rPr lang="en-US" sz="5400" spc="507" dirty="0" smtClean="0">
                <a:solidFill>
                  <a:srgbClr val="FF0000"/>
                </a:solidFill>
                <a:latin typeface="Arial" panose="020B0604020202020204" pitchFamily="34" charset="0"/>
                <a:ea typeface="Alata"/>
                <a:cs typeface="Arial" panose="020B0604020202020204" pitchFamily="34" charset="0"/>
                <a:sym typeface="Alata"/>
              </a:rPr>
              <a:t>?</a:t>
            </a:r>
            <a:endParaRPr lang="en-US" sz="5400" spc="507" dirty="0">
              <a:solidFill>
                <a:srgbClr val="FF0000"/>
              </a:solidFill>
              <a:latin typeface="Arial" panose="020B0604020202020204" pitchFamily="34" charset="0"/>
              <a:ea typeface="Alata"/>
              <a:cs typeface="Arial" panose="020B0604020202020204" pitchFamily="34" charset="0"/>
              <a:sym typeface="Alata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762000" y="1562100"/>
            <a:ext cx="8928748" cy="3334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79"/>
              </a:lnSpc>
              <a:spcBef>
                <a:spcPct val="0"/>
              </a:spcBef>
            </a:pPr>
            <a:r>
              <a:rPr lang="kk-KZ" sz="3200" spc="262" dirty="0" smtClean="0">
                <a:solidFill>
                  <a:srgbClr val="002060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Өрт </a:t>
            </a:r>
            <a:r>
              <a:rPr lang="en-US" sz="3200" spc="262" dirty="0" smtClean="0">
                <a:solidFill>
                  <a:srgbClr val="002060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–</a:t>
            </a:r>
            <a:r>
              <a:rPr lang="kk-KZ" sz="3200" spc="262" dirty="0" smtClean="0">
                <a:solidFill>
                  <a:srgbClr val="002060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 бұл азаматтардың өмірі мен денсаулығына, қоғам мен мемлекеттің мүдделеріне зиян келтіретін, материалдық шығынға ұшырататын бақылаусыз жану процессін айтамыз.</a:t>
            </a:r>
            <a:endParaRPr lang="en-US" sz="3200" spc="262" dirty="0">
              <a:solidFill>
                <a:srgbClr val="002060"/>
              </a:solidFill>
              <a:latin typeface="Arial" panose="020B0604020202020204" pitchFamily="34" charset="0"/>
              <a:ea typeface="Glacial Indifference"/>
              <a:cs typeface="Arial" panose="020B0604020202020204" pitchFamily="34" charset="0"/>
              <a:sym typeface="Glacial Indifference"/>
            </a:endParaRPr>
          </a:p>
        </p:txBody>
      </p:sp>
    </p:spTree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4457700"/>
            <a:ext cx="12895001" cy="673214"/>
          </a:xfrm>
        </p:spPr>
        <p:txBody>
          <a:bodyPr>
            <a:normAutofit fontScale="90000"/>
          </a:bodyPr>
          <a:lstStyle/>
          <a:p>
            <a:pPr algn="ctr"/>
            <a:r>
              <a:rPr lang="kk-KZ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Астана қаласы бойынша өрт статистикасы</a:t>
            </a:r>
            <a:br>
              <a:rPr lang="kk-KZ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Статистика </a:t>
            </a:r>
            <a:r>
              <a:rPr lang="kk-K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пожаров по городу Астана 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51" b="24551"/>
          <a:stretch>
            <a:fillRect/>
          </a:stretch>
        </p:blipFill>
        <p:spPr>
          <a:xfrm>
            <a:off x="556692" y="-266700"/>
            <a:ext cx="13729787" cy="4112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37773" y="5219700"/>
            <a:ext cx="7420427" cy="1524544"/>
          </a:xfrm>
        </p:spPr>
        <p:txBody>
          <a:bodyPr>
            <a:noAutofit/>
          </a:bodyPr>
          <a:lstStyle/>
          <a:p>
            <a:r>
              <a:rPr lang="kk-KZ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жылдың басынан бері Астана қаласында 459 өрт тіркелді оның ішінде:</a:t>
            </a:r>
          </a:p>
          <a:p>
            <a:r>
              <a:rPr lang="kk-KZ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188 </a:t>
            </a:r>
            <a:r>
              <a:rPr lang="kk-KZ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өрт тұрғын секторында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 </a:t>
            </a:r>
            <a:r>
              <a:rPr 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өрт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түрлі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қызмет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түріндегі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нысандарда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131 </a:t>
            </a:r>
            <a:r>
              <a:rPr 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өрт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автокөліктерде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Өрт салдарынан 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</a:t>
            </a:r>
            <a:r>
              <a:rPr 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адам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зардап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шегіп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 </a:t>
            </a:r>
            <a:r>
              <a:rPr 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адам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құтқарылды</a:t>
            </a:r>
            <a:endParaRPr lang="ru-RU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603365" y="5219700"/>
            <a:ext cx="72462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За истекший период 2024 года  по городу Астана произошло 459 пожаров из них: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534400" y="6286500"/>
            <a:ext cx="53655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188</a:t>
            </a:r>
            <a:r>
              <a:rPr lang="kk-KZ" sz="2800" dirty="0">
                <a:latin typeface="Arial" panose="020B0604020202020204" pitchFamily="34" charset="0"/>
                <a:cs typeface="Arial" panose="020B0604020202020204" pitchFamily="34" charset="0"/>
              </a:rPr>
              <a:t> пожаров в жилом </a:t>
            </a:r>
            <a:r>
              <a:rPr lang="kk-K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секторе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610600" y="6819900"/>
            <a:ext cx="9677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пожаров на объектах различного рода деятельности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610600" y="7353300"/>
            <a:ext cx="55349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131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пожаров на автотранспорте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686800" y="7810500"/>
            <a:ext cx="9144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 результате произошедших пожаров  </a:t>
            </a: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человек пострадали, </a:t>
            </a: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человек были спасены 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611353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177193" y="2235574"/>
            <a:ext cx="3367268" cy="6641725"/>
            <a:chOff x="0" y="0"/>
            <a:chExt cx="812800" cy="125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1259993"/>
            </a:xfrm>
            <a:custGeom>
              <a:avLst/>
              <a:gdLst/>
              <a:ahLst/>
              <a:cxnLst/>
              <a:rect l="l" t="t" r="r" b="b"/>
              <a:pathLst>
                <a:path w="812800" h="1259993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209820"/>
                  </a:lnTo>
                  <a:cubicBezTo>
                    <a:pt x="812800" y="1223127"/>
                    <a:pt x="807514" y="1235889"/>
                    <a:pt x="798105" y="1245298"/>
                  </a:cubicBezTo>
                  <a:cubicBezTo>
                    <a:pt x="788695" y="1254707"/>
                    <a:pt x="775934" y="1259993"/>
                    <a:pt x="762627" y="1259993"/>
                  </a:cubicBezTo>
                  <a:lnTo>
                    <a:pt x="50173" y="1259993"/>
                  </a:lnTo>
                  <a:cubicBezTo>
                    <a:pt x="36866" y="1259993"/>
                    <a:pt x="24105" y="1254707"/>
                    <a:pt x="14695" y="1245298"/>
                  </a:cubicBezTo>
                  <a:cubicBezTo>
                    <a:pt x="5286" y="1235889"/>
                    <a:pt x="0" y="1223127"/>
                    <a:pt x="0" y="1209820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4AAD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1279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76202" y="3830041"/>
            <a:ext cx="4343598" cy="1556247"/>
            <a:chOff x="-117302" y="-388146"/>
            <a:chExt cx="1043647" cy="409877"/>
          </a:xfrm>
        </p:grpSpPr>
        <p:sp>
          <p:nvSpPr>
            <p:cNvPr id="9" name="Freeform 9"/>
            <p:cNvSpPr/>
            <p:nvPr/>
          </p:nvSpPr>
          <p:spPr>
            <a:xfrm>
              <a:off x="0" y="-388146"/>
              <a:ext cx="812800" cy="388145"/>
            </a:xfrm>
            <a:custGeom>
              <a:avLst/>
              <a:gdLst/>
              <a:ahLst/>
              <a:cxnLst/>
              <a:rect l="l" t="t" r="r" b="b"/>
              <a:pathLst>
                <a:path w="812800" h="225517">
                  <a:moveTo>
                    <a:pt x="0" y="0"/>
                  </a:moveTo>
                  <a:lnTo>
                    <a:pt x="812800" y="0"/>
                  </a:lnTo>
                  <a:lnTo>
                    <a:pt x="812800" y="225517"/>
                  </a:lnTo>
                  <a:lnTo>
                    <a:pt x="0" y="225517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-117302" y="-222836"/>
              <a:ext cx="1043647" cy="244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b="1" dirty="0" err="1">
                  <a:solidFill>
                    <a:srgbClr val="FFFFFF"/>
                  </a:solidFill>
                  <a:latin typeface="Arial" panose="020B0604020202020204" pitchFamily="34" charset="0"/>
                  <a:ea typeface="Montserrat Classic"/>
                  <a:cs typeface="Arial" panose="020B0604020202020204" pitchFamily="34" charset="0"/>
                  <a:sym typeface="Montserrat Classic"/>
                </a:rPr>
                <a:t>Электроприборы</a:t>
              </a:r>
              <a:r>
                <a:rPr lang="en-US" b="1" dirty="0">
                  <a:solidFill>
                    <a:srgbClr val="FFFFFF"/>
                  </a:solidFill>
                  <a:latin typeface="Arial" panose="020B0604020202020204" pitchFamily="34" charset="0"/>
                  <a:ea typeface="Montserrat Classic"/>
                  <a:cs typeface="Arial" panose="020B0604020202020204" pitchFamily="34" charset="0"/>
                  <a:sym typeface="Montserrat Classic"/>
                </a:rPr>
                <a:t> и </a:t>
              </a:r>
              <a:r>
                <a:rPr lang="en-US" b="1" dirty="0" err="1">
                  <a:solidFill>
                    <a:srgbClr val="FFFFFF"/>
                  </a:solidFill>
                  <a:latin typeface="Arial" panose="020B0604020202020204" pitchFamily="34" charset="0"/>
                  <a:ea typeface="Montserrat Classic"/>
                  <a:cs typeface="Arial" panose="020B0604020202020204" pitchFamily="34" charset="0"/>
                  <a:sym typeface="Montserrat Classic"/>
                </a:rPr>
                <a:t>проводка</a:t>
              </a:r>
              <a:endParaRPr lang="en-US" b="1" dirty="0">
                <a:solidFill>
                  <a:srgbClr val="FFFFFF"/>
                </a:solidFill>
                <a:latin typeface="Arial" panose="020B0604020202020204" pitchFamily="34" charset="0"/>
                <a:ea typeface="Montserrat Classic"/>
                <a:cs typeface="Arial" panose="020B0604020202020204" pitchFamily="34" charset="0"/>
                <a:sym typeface="Montserrat Classic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900738" y="2235573"/>
            <a:ext cx="3086100" cy="6641725"/>
            <a:chOff x="0" y="0"/>
            <a:chExt cx="812800" cy="125999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1259993"/>
            </a:xfrm>
            <a:custGeom>
              <a:avLst/>
              <a:gdLst/>
              <a:ahLst/>
              <a:cxnLst/>
              <a:rect l="l" t="t" r="r" b="b"/>
              <a:pathLst>
                <a:path w="812800" h="1259993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209820"/>
                  </a:lnTo>
                  <a:cubicBezTo>
                    <a:pt x="812800" y="1223127"/>
                    <a:pt x="807514" y="1235889"/>
                    <a:pt x="798105" y="1245298"/>
                  </a:cubicBezTo>
                  <a:cubicBezTo>
                    <a:pt x="788695" y="1254707"/>
                    <a:pt x="775934" y="1259993"/>
                    <a:pt x="762627" y="1259993"/>
                  </a:cubicBezTo>
                  <a:lnTo>
                    <a:pt x="50173" y="1259993"/>
                  </a:lnTo>
                  <a:cubicBezTo>
                    <a:pt x="36866" y="1259993"/>
                    <a:pt x="24105" y="1254707"/>
                    <a:pt x="14695" y="1245298"/>
                  </a:cubicBezTo>
                  <a:cubicBezTo>
                    <a:pt x="5286" y="1235889"/>
                    <a:pt x="0" y="1223127"/>
                    <a:pt x="0" y="1209820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4AAD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1279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879760" y="3831177"/>
            <a:ext cx="3107078" cy="1555113"/>
            <a:chOff x="-5525" y="-387845"/>
            <a:chExt cx="818325" cy="409577"/>
          </a:xfrm>
        </p:grpSpPr>
        <p:sp>
          <p:nvSpPr>
            <p:cNvPr id="15" name="Freeform 15"/>
            <p:cNvSpPr/>
            <p:nvPr/>
          </p:nvSpPr>
          <p:spPr>
            <a:xfrm>
              <a:off x="-5525" y="-387845"/>
              <a:ext cx="812800" cy="387845"/>
            </a:xfrm>
            <a:custGeom>
              <a:avLst/>
              <a:gdLst/>
              <a:ahLst/>
              <a:cxnLst/>
              <a:rect l="l" t="t" r="r" b="b"/>
              <a:pathLst>
                <a:path w="812800" h="225517">
                  <a:moveTo>
                    <a:pt x="0" y="0"/>
                  </a:moveTo>
                  <a:lnTo>
                    <a:pt x="812800" y="0"/>
                  </a:lnTo>
                  <a:lnTo>
                    <a:pt x="812800" y="225517"/>
                  </a:lnTo>
                  <a:lnTo>
                    <a:pt x="0" y="225517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22835"/>
              <a:ext cx="812800" cy="244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b="1" dirty="0" err="1">
                  <a:solidFill>
                    <a:srgbClr val="FFFFFF"/>
                  </a:solidFill>
                  <a:latin typeface="Arial" panose="020B0604020202020204" pitchFamily="34" charset="0"/>
                  <a:ea typeface="Montserrat Classic"/>
                  <a:cs typeface="Arial" panose="020B0604020202020204" pitchFamily="34" charset="0"/>
                  <a:sym typeface="Montserrat Classic"/>
                </a:rPr>
                <a:t>Небрежное</a:t>
              </a:r>
              <a:r>
                <a:rPr lang="en-US" b="1" dirty="0">
                  <a:solidFill>
                    <a:srgbClr val="FFFFFF"/>
                  </a:solidFill>
                  <a:latin typeface="Arial" panose="020B0604020202020204" pitchFamily="34" charset="0"/>
                  <a:ea typeface="Montserrat Classic"/>
                  <a:cs typeface="Arial" panose="020B0604020202020204" pitchFamily="34" charset="0"/>
                  <a:sym typeface="Montserrat Classic"/>
                </a:rPr>
                <a:t> </a:t>
              </a:r>
              <a:r>
                <a:rPr lang="en-US" b="1" dirty="0" err="1">
                  <a:solidFill>
                    <a:srgbClr val="FFFFFF"/>
                  </a:solidFill>
                  <a:latin typeface="Arial" panose="020B0604020202020204" pitchFamily="34" charset="0"/>
                  <a:ea typeface="Montserrat Classic"/>
                  <a:cs typeface="Arial" panose="020B0604020202020204" pitchFamily="34" charset="0"/>
                  <a:sym typeface="Montserrat Classic"/>
                </a:rPr>
                <a:t>обращение</a:t>
              </a:r>
              <a:r>
                <a:rPr lang="en-US" b="1" dirty="0">
                  <a:solidFill>
                    <a:srgbClr val="FFFFFF"/>
                  </a:solidFill>
                  <a:latin typeface="Arial" panose="020B0604020202020204" pitchFamily="34" charset="0"/>
                  <a:ea typeface="Montserrat Classic"/>
                  <a:cs typeface="Arial" panose="020B0604020202020204" pitchFamily="34" charset="0"/>
                  <a:sym typeface="Montserrat Classic"/>
                </a:rPr>
                <a:t> с </a:t>
              </a:r>
              <a:r>
                <a:rPr lang="en-US" b="1" dirty="0" err="1">
                  <a:solidFill>
                    <a:srgbClr val="FFFFFF"/>
                  </a:solidFill>
                  <a:latin typeface="Arial" panose="020B0604020202020204" pitchFamily="34" charset="0"/>
                  <a:ea typeface="Montserrat Classic"/>
                  <a:cs typeface="Arial" panose="020B0604020202020204" pitchFamily="34" charset="0"/>
                  <a:sym typeface="Montserrat Classic"/>
                </a:rPr>
                <a:t>огнем</a:t>
              </a:r>
              <a:endParaRPr lang="en-US" b="1" dirty="0">
                <a:solidFill>
                  <a:srgbClr val="FFFFFF"/>
                </a:solidFill>
                <a:latin typeface="Arial" panose="020B0604020202020204" pitchFamily="34" charset="0"/>
                <a:ea typeface="Montserrat Classic"/>
                <a:cs typeface="Arial" panose="020B0604020202020204" pitchFamily="34" charset="0"/>
                <a:sym typeface="Montserrat Classic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301162" y="2235572"/>
            <a:ext cx="3086100" cy="6641726"/>
            <a:chOff x="0" y="0"/>
            <a:chExt cx="812800" cy="125999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1259993"/>
            </a:xfrm>
            <a:custGeom>
              <a:avLst/>
              <a:gdLst/>
              <a:ahLst/>
              <a:cxnLst/>
              <a:rect l="l" t="t" r="r" b="b"/>
              <a:pathLst>
                <a:path w="812800" h="1259993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209820"/>
                  </a:lnTo>
                  <a:cubicBezTo>
                    <a:pt x="812800" y="1223127"/>
                    <a:pt x="807514" y="1235889"/>
                    <a:pt x="798105" y="1245298"/>
                  </a:cubicBezTo>
                  <a:cubicBezTo>
                    <a:pt x="788695" y="1254707"/>
                    <a:pt x="775934" y="1259993"/>
                    <a:pt x="762627" y="1259993"/>
                  </a:cubicBezTo>
                  <a:lnTo>
                    <a:pt x="50173" y="1259993"/>
                  </a:lnTo>
                  <a:cubicBezTo>
                    <a:pt x="36866" y="1259993"/>
                    <a:pt x="24105" y="1254707"/>
                    <a:pt x="14695" y="1245298"/>
                  </a:cubicBezTo>
                  <a:cubicBezTo>
                    <a:pt x="5286" y="1235889"/>
                    <a:pt x="0" y="1223127"/>
                    <a:pt x="0" y="1209820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4AAD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812800" cy="1279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334500" y="3873835"/>
            <a:ext cx="3086100" cy="1452181"/>
            <a:chOff x="0" y="0"/>
            <a:chExt cx="812800" cy="22551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225517"/>
            </a:xfrm>
            <a:custGeom>
              <a:avLst/>
              <a:gdLst/>
              <a:ahLst/>
              <a:cxnLst/>
              <a:rect l="l" t="t" r="r" b="b"/>
              <a:pathLst>
                <a:path w="812800" h="225517">
                  <a:moveTo>
                    <a:pt x="0" y="0"/>
                  </a:moveTo>
                  <a:lnTo>
                    <a:pt x="812800" y="0"/>
                  </a:lnTo>
                  <a:lnTo>
                    <a:pt x="812800" y="225517"/>
                  </a:lnTo>
                  <a:lnTo>
                    <a:pt x="0" y="225517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133277"/>
              <a:ext cx="812800" cy="65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b="1" dirty="0" err="1">
                  <a:solidFill>
                    <a:srgbClr val="FFFFFF"/>
                  </a:solidFill>
                  <a:latin typeface="Arial" panose="020B0604020202020204" pitchFamily="34" charset="0"/>
                  <a:ea typeface="Montserrat Classic"/>
                  <a:cs typeface="Arial" panose="020B0604020202020204" pitchFamily="34" charset="0"/>
                  <a:sym typeface="Montserrat Classic"/>
                </a:rPr>
                <a:t>Отопительные</a:t>
              </a:r>
              <a:r>
                <a:rPr lang="en-US" b="1" dirty="0">
                  <a:solidFill>
                    <a:srgbClr val="FFFFFF"/>
                  </a:solidFill>
                  <a:latin typeface="Arial" panose="020B0604020202020204" pitchFamily="34" charset="0"/>
                  <a:ea typeface="Montserrat Classic"/>
                  <a:cs typeface="Arial" panose="020B0604020202020204" pitchFamily="34" charset="0"/>
                  <a:sym typeface="Montserrat Classic"/>
                </a:rPr>
                <a:t> </a:t>
              </a:r>
              <a:r>
                <a:rPr lang="en-US" b="1" dirty="0" err="1" smtClean="0">
                  <a:solidFill>
                    <a:srgbClr val="FFFFFF"/>
                  </a:solidFill>
                  <a:latin typeface="Arial" panose="020B0604020202020204" pitchFamily="34" charset="0"/>
                  <a:ea typeface="Montserrat Classic"/>
                  <a:cs typeface="Arial" panose="020B0604020202020204" pitchFamily="34" charset="0"/>
                  <a:sym typeface="Montserrat Classic"/>
                </a:rPr>
                <a:t>приборы</a:t>
              </a:r>
              <a:r>
                <a:rPr lang="kk-KZ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Montserrat Classic"/>
                  <a:cs typeface="Arial" panose="020B0604020202020204" pitchFamily="34" charset="0"/>
                  <a:sym typeface="Montserrat Classic"/>
                </a:rPr>
                <a:t>.</a:t>
              </a:r>
              <a:endParaRPr lang="en-US" b="1" dirty="0">
                <a:solidFill>
                  <a:srgbClr val="FFFFFF"/>
                </a:solidFill>
                <a:latin typeface="Arial" panose="020B0604020202020204" pitchFamily="34" charset="0"/>
                <a:ea typeface="Montserrat Classic"/>
                <a:cs typeface="Arial" panose="020B0604020202020204" pitchFamily="34" charset="0"/>
                <a:sym typeface="Montserrat Classic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705985" y="2235572"/>
            <a:ext cx="3404821" cy="6641726"/>
            <a:chOff x="0" y="0"/>
            <a:chExt cx="812800" cy="125999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1259993"/>
            </a:xfrm>
            <a:custGeom>
              <a:avLst/>
              <a:gdLst/>
              <a:ahLst/>
              <a:cxnLst/>
              <a:rect l="l" t="t" r="r" b="b"/>
              <a:pathLst>
                <a:path w="812800" h="1259993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209820"/>
                  </a:lnTo>
                  <a:cubicBezTo>
                    <a:pt x="812800" y="1223127"/>
                    <a:pt x="807514" y="1235889"/>
                    <a:pt x="798105" y="1245298"/>
                  </a:cubicBezTo>
                  <a:cubicBezTo>
                    <a:pt x="788695" y="1254707"/>
                    <a:pt x="775934" y="1259993"/>
                    <a:pt x="762627" y="1259993"/>
                  </a:cubicBezTo>
                  <a:lnTo>
                    <a:pt x="50173" y="1259993"/>
                  </a:lnTo>
                  <a:cubicBezTo>
                    <a:pt x="36866" y="1259993"/>
                    <a:pt x="24105" y="1254707"/>
                    <a:pt x="14695" y="1245298"/>
                  </a:cubicBezTo>
                  <a:cubicBezTo>
                    <a:pt x="5286" y="1235889"/>
                    <a:pt x="0" y="1223127"/>
                    <a:pt x="0" y="1209820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4AAD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19050"/>
              <a:ext cx="812800" cy="1279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268200" y="3871280"/>
            <a:ext cx="4343400" cy="1432496"/>
            <a:chOff x="-115301" y="0"/>
            <a:chExt cx="1043595" cy="22551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225517"/>
            </a:xfrm>
            <a:custGeom>
              <a:avLst/>
              <a:gdLst/>
              <a:ahLst/>
              <a:cxnLst/>
              <a:rect l="l" t="t" r="r" b="b"/>
              <a:pathLst>
                <a:path w="812800" h="225517">
                  <a:moveTo>
                    <a:pt x="0" y="0"/>
                  </a:moveTo>
                  <a:lnTo>
                    <a:pt x="812800" y="0"/>
                  </a:lnTo>
                  <a:lnTo>
                    <a:pt x="812800" y="225517"/>
                  </a:lnTo>
                  <a:lnTo>
                    <a:pt x="0" y="225517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-115301" y="135511"/>
              <a:ext cx="1043595" cy="90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b="1" dirty="0" err="1" smtClean="0">
                  <a:solidFill>
                    <a:srgbClr val="FFFFFF"/>
                  </a:solidFill>
                  <a:latin typeface="Arial" panose="020B0604020202020204" pitchFamily="34" charset="0"/>
                  <a:ea typeface="Montserrat Classic"/>
                  <a:cs typeface="Arial" panose="020B0604020202020204" pitchFamily="34" charset="0"/>
                  <a:sym typeface="Montserrat Classic"/>
                </a:rPr>
                <a:t>Кухонные</a:t>
              </a:r>
              <a:r>
                <a:rPr lang="kk-KZ" b="1" dirty="0">
                  <a:solidFill>
                    <a:srgbClr val="FFFFFF"/>
                  </a:solidFill>
                  <a:latin typeface="Arial" panose="020B0604020202020204" pitchFamily="34" charset="0"/>
                  <a:ea typeface="Montserrat Classic"/>
                  <a:cs typeface="Arial" panose="020B0604020202020204" pitchFamily="34" charset="0"/>
                  <a:sym typeface="Montserrat Classic"/>
                </a:rPr>
                <a:t> </a:t>
              </a:r>
              <a:r>
                <a:rPr lang="en-US" b="1" dirty="0" err="1" smtClean="0">
                  <a:solidFill>
                    <a:srgbClr val="FFFFFF"/>
                  </a:solidFill>
                  <a:latin typeface="Arial" panose="020B0604020202020204" pitchFamily="34" charset="0"/>
                  <a:ea typeface="Montserrat Classic"/>
                  <a:cs typeface="Arial" panose="020B0604020202020204" pitchFamily="34" charset="0"/>
                  <a:sym typeface="Montserrat Classic"/>
                </a:rPr>
                <a:t>приборы</a:t>
              </a:r>
              <a:endParaRPr lang="en-US" b="1" dirty="0">
                <a:solidFill>
                  <a:srgbClr val="FFFFFF"/>
                </a:solidFill>
                <a:latin typeface="Arial" panose="020B0604020202020204" pitchFamily="34" charset="0"/>
                <a:ea typeface="Montserrat Classic"/>
                <a:cs typeface="Arial" panose="020B0604020202020204" pitchFamily="34" charset="0"/>
                <a:sym typeface="Montserrat Classic"/>
              </a:endParaRPr>
            </a:p>
          </p:txBody>
        </p:sp>
      </p:grpSp>
      <p:sp>
        <p:nvSpPr>
          <p:cNvPr id="29" name="Freeform 29"/>
          <p:cNvSpPr/>
          <p:nvPr/>
        </p:nvSpPr>
        <p:spPr>
          <a:xfrm>
            <a:off x="6814791" y="2216921"/>
            <a:ext cx="1257994" cy="1397971"/>
          </a:xfrm>
          <a:custGeom>
            <a:avLst/>
            <a:gdLst/>
            <a:ahLst/>
            <a:cxnLst/>
            <a:rect l="l" t="t" r="r" b="b"/>
            <a:pathLst>
              <a:path w="1257994" h="1397971">
                <a:moveTo>
                  <a:pt x="0" y="0"/>
                </a:moveTo>
                <a:lnTo>
                  <a:pt x="1257995" y="0"/>
                </a:lnTo>
                <a:lnTo>
                  <a:pt x="1257995" y="1397971"/>
                </a:lnTo>
                <a:lnTo>
                  <a:pt x="0" y="13979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0028994" y="2334953"/>
            <a:ext cx="1630436" cy="1436947"/>
          </a:xfrm>
          <a:custGeom>
            <a:avLst/>
            <a:gdLst/>
            <a:ahLst/>
            <a:cxnLst/>
            <a:rect l="l" t="t" r="r" b="b"/>
            <a:pathLst>
              <a:path w="1630436" h="1577077">
                <a:moveTo>
                  <a:pt x="0" y="0"/>
                </a:moveTo>
                <a:lnTo>
                  <a:pt x="1630436" y="0"/>
                </a:lnTo>
                <a:lnTo>
                  <a:pt x="1630436" y="1577076"/>
                </a:lnTo>
                <a:lnTo>
                  <a:pt x="0" y="15770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3141793" y="2284454"/>
            <a:ext cx="1629757" cy="1487524"/>
          </a:xfrm>
          <a:custGeom>
            <a:avLst/>
            <a:gdLst/>
            <a:ahLst/>
            <a:cxnLst/>
            <a:rect l="l" t="t" r="r" b="b"/>
            <a:pathLst>
              <a:path w="1629757" h="1487524">
                <a:moveTo>
                  <a:pt x="0" y="0"/>
                </a:moveTo>
                <a:lnTo>
                  <a:pt x="1629757" y="0"/>
                </a:lnTo>
                <a:lnTo>
                  <a:pt x="1629757" y="1487523"/>
                </a:lnTo>
                <a:lnTo>
                  <a:pt x="0" y="14875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6151" y="2390101"/>
            <a:ext cx="1673849" cy="1326649"/>
          </a:xfrm>
          <a:custGeom>
            <a:avLst/>
            <a:gdLst/>
            <a:ahLst/>
            <a:cxnLst/>
            <a:rect l="l" t="t" r="r" b="b"/>
            <a:pathLst>
              <a:path w="1673849" h="1585592">
                <a:moveTo>
                  <a:pt x="0" y="0"/>
                </a:moveTo>
                <a:lnTo>
                  <a:pt x="1673849" y="0"/>
                </a:lnTo>
                <a:lnTo>
                  <a:pt x="1673849" y="1585592"/>
                </a:lnTo>
                <a:lnTo>
                  <a:pt x="0" y="15855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3690980" y="419100"/>
            <a:ext cx="10906040" cy="1372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20"/>
              </a:lnSpc>
              <a:spcBef>
                <a:spcPct val="0"/>
              </a:spcBef>
            </a:pPr>
            <a:r>
              <a:rPr lang="kk-KZ" sz="3200" spc="33" dirty="0" smtClean="0">
                <a:solidFill>
                  <a:srgbClr val="FF0000"/>
                </a:solidFill>
                <a:latin typeface="Arial" panose="020B0604020202020204" pitchFamily="34" charset="0"/>
                <a:ea typeface="DM Sans Bold"/>
                <a:cs typeface="Arial" panose="020B0604020202020204" pitchFamily="34" charset="0"/>
                <a:sym typeface="DM Sans Bold"/>
              </a:rPr>
              <a:t>ӨРТТЕРДІҢ НЕГІЗГІ СЕБЕПТЕРІ</a:t>
            </a:r>
            <a:endParaRPr lang="kk-KZ" sz="3200" spc="33" dirty="0" smtClean="0">
              <a:solidFill>
                <a:srgbClr val="FF0000"/>
              </a:solidFill>
              <a:latin typeface="Arial" panose="020B0604020202020204" pitchFamily="34" charset="0"/>
              <a:ea typeface="DM Sans Bold"/>
              <a:cs typeface="Arial" panose="020B0604020202020204" pitchFamily="34" charset="0"/>
              <a:sym typeface="DM Sans Bold"/>
            </a:endParaRPr>
          </a:p>
          <a:p>
            <a:pPr marL="0" lvl="0" indent="0" algn="ctr">
              <a:lnSpc>
                <a:spcPts val="5720"/>
              </a:lnSpc>
              <a:spcBef>
                <a:spcPct val="0"/>
              </a:spcBef>
            </a:pPr>
            <a:r>
              <a:rPr lang="en-US" sz="3200" spc="33" dirty="0" smtClean="0">
                <a:solidFill>
                  <a:srgbClr val="FF0000"/>
                </a:solidFill>
                <a:latin typeface="Arial" panose="020B0604020202020204" pitchFamily="34" charset="0"/>
                <a:ea typeface="DM Sans Bold"/>
                <a:cs typeface="Arial" panose="020B0604020202020204" pitchFamily="34" charset="0"/>
                <a:sym typeface="DM Sans Bold"/>
              </a:rPr>
              <a:t>ОСНОВНЫЕ </a:t>
            </a:r>
            <a:r>
              <a:rPr lang="en-US" sz="3200" spc="33" dirty="0">
                <a:solidFill>
                  <a:srgbClr val="FF0000"/>
                </a:solidFill>
                <a:latin typeface="Arial" panose="020B0604020202020204" pitchFamily="34" charset="0"/>
                <a:ea typeface="DM Sans Bold"/>
                <a:cs typeface="Arial" panose="020B0604020202020204" pitchFamily="34" charset="0"/>
                <a:sym typeface="DM Sans Bold"/>
              </a:rPr>
              <a:t>ПРИЧИНЫ ВОЗНИКНОВЕНИЯ ПОЖАРОВ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209800" y="7277100"/>
            <a:ext cx="3258461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60"/>
              </a:lnSpc>
            </a:pPr>
            <a:r>
              <a:rPr lang="en-US" sz="2000" b="1" spc="167" dirty="0" err="1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Короткое</a:t>
            </a:r>
            <a:r>
              <a:rPr lang="en-US" sz="2000" b="1" spc="167" dirty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 </a:t>
            </a:r>
            <a:r>
              <a:rPr lang="en-US" sz="2000" b="1" spc="167" dirty="0" err="1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замыкание</a:t>
            </a:r>
            <a:r>
              <a:rPr lang="en-US" sz="2000" b="1" spc="167" dirty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. </a:t>
            </a:r>
            <a:r>
              <a:rPr lang="en-US" sz="2000" b="1" spc="167" dirty="0" err="1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Перегрузка</a:t>
            </a:r>
            <a:r>
              <a:rPr lang="en-US" sz="2000" b="1" spc="167" dirty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 </a:t>
            </a:r>
            <a:r>
              <a:rPr lang="en-US" sz="2000" b="1" spc="167" dirty="0" err="1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сети</a:t>
            </a:r>
            <a:r>
              <a:rPr lang="en-US" sz="2000" b="1" spc="167" dirty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. </a:t>
            </a:r>
          </a:p>
          <a:p>
            <a:pPr marL="0" lvl="0" indent="0" algn="ctr">
              <a:lnSpc>
                <a:spcPts val="2360"/>
              </a:lnSpc>
              <a:spcBef>
                <a:spcPct val="0"/>
              </a:spcBef>
            </a:pPr>
            <a:r>
              <a:rPr lang="en-US" sz="2000" b="1" spc="167" dirty="0" err="1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Некачественные</a:t>
            </a:r>
            <a:r>
              <a:rPr lang="en-US" sz="2000" b="1" spc="167" dirty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 </a:t>
            </a:r>
            <a:r>
              <a:rPr lang="en-US" sz="2000" b="1" spc="167" dirty="0" err="1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или</a:t>
            </a:r>
            <a:r>
              <a:rPr lang="en-US" sz="2000" b="1" spc="167" dirty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 </a:t>
            </a:r>
            <a:r>
              <a:rPr lang="en-US" sz="2000" b="1" spc="167" dirty="0" err="1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самодельные</a:t>
            </a:r>
            <a:r>
              <a:rPr lang="en-US" sz="2000" b="1" spc="167" dirty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 </a:t>
            </a:r>
            <a:r>
              <a:rPr lang="en-US" sz="2000" b="1" spc="167" dirty="0" err="1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устройства</a:t>
            </a:r>
            <a:r>
              <a:rPr lang="en-US" sz="1600" b="1" spc="167" dirty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.</a:t>
            </a:r>
            <a:endParaRPr lang="ru-RU" sz="1600" b="1" spc="167" dirty="0">
              <a:solidFill>
                <a:srgbClr val="000000"/>
              </a:solidFill>
              <a:latin typeface="Arial" panose="020B0604020202020204" pitchFamily="34" charset="0"/>
              <a:ea typeface="Montserrat Light Bold"/>
              <a:cs typeface="Arial" panose="020B0604020202020204" pitchFamily="34" charset="0"/>
              <a:sym typeface="Montserrat Light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5943600" y="7277100"/>
            <a:ext cx="2962632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360"/>
              </a:lnSpc>
              <a:spcBef>
                <a:spcPct val="0"/>
              </a:spcBef>
            </a:pPr>
            <a:r>
              <a:rPr lang="en-US" sz="2000" b="1" spc="167" dirty="0" err="1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Курение</a:t>
            </a:r>
            <a:r>
              <a:rPr lang="en-US" sz="2000" b="1" spc="167" dirty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 в </a:t>
            </a:r>
            <a:r>
              <a:rPr lang="en-US" sz="2000" b="1" spc="167" dirty="0" err="1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неположенных</a:t>
            </a:r>
            <a:r>
              <a:rPr lang="en-US" sz="2000" b="1" spc="167" dirty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 </a:t>
            </a:r>
            <a:r>
              <a:rPr lang="en-US" sz="2000" b="1" spc="167" dirty="0" err="1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местах</a:t>
            </a:r>
            <a:r>
              <a:rPr lang="en-US" sz="2000" b="1" spc="167" dirty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. </a:t>
            </a:r>
            <a:r>
              <a:rPr lang="en-US" sz="2000" b="1" spc="167" dirty="0" err="1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Игры</a:t>
            </a:r>
            <a:r>
              <a:rPr lang="en-US" sz="2000" b="1" spc="167" dirty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 </a:t>
            </a:r>
            <a:r>
              <a:rPr lang="en-US" sz="2000" b="1" spc="167" dirty="0" err="1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детей</a:t>
            </a:r>
            <a:r>
              <a:rPr lang="en-US" sz="2000" b="1" spc="167" dirty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 </a:t>
            </a:r>
            <a:r>
              <a:rPr lang="en-US" sz="2000" b="1" spc="167" dirty="0" err="1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со</a:t>
            </a:r>
            <a:r>
              <a:rPr lang="en-US" sz="2000" b="1" spc="167" dirty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 </a:t>
            </a:r>
            <a:r>
              <a:rPr lang="en-US" sz="2000" b="1" spc="167" dirty="0" err="1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спичками</a:t>
            </a:r>
            <a:r>
              <a:rPr lang="en-US" sz="2000" b="1" spc="167" dirty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 и </a:t>
            </a:r>
            <a:r>
              <a:rPr lang="en-US" sz="2000" b="1" spc="167" dirty="0" err="1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зажигалками</a:t>
            </a:r>
            <a:r>
              <a:rPr lang="en-US" sz="2000" b="1" spc="167" dirty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.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144000" y="7277100"/>
            <a:ext cx="3409586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360"/>
              </a:lnSpc>
              <a:spcBef>
                <a:spcPct val="0"/>
              </a:spcBef>
            </a:pPr>
            <a:r>
              <a:rPr lang="en-US" sz="2000" b="1" spc="167" dirty="0" err="1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Неправильная</a:t>
            </a:r>
            <a:r>
              <a:rPr lang="en-US" sz="2000" b="1" spc="167" dirty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 </a:t>
            </a:r>
            <a:r>
              <a:rPr lang="en-US" sz="2000" b="1" spc="167" dirty="0" err="1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эксплуатация</a:t>
            </a:r>
            <a:r>
              <a:rPr lang="en-US" sz="2000" b="1" spc="167" dirty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 </a:t>
            </a:r>
            <a:r>
              <a:rPr lang="en-US" sz="2000" b="1" spc="167" dirty="0" err="1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электрических</a:t>
            </a:r>
            <a:r>
              <a:rPr lang="en-US" sz="2000" b="1" spc="167" dirty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 и </a:t>
            </a:r>
            <a:r>
              <a:rPr lang="en-US" sz="2000" b="1" spc="167" dirty="0" err="1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газовых</a:t>
            </a:r>
            <a:r>
              <a:rPr lang="en-US" sz="2000" b="1" spc="167" dirty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 </a:t>
            </a:r>
            <a:r>
              <a:rPr lang="en-US" sz="2000" b="1" spc="167" dirty="0" err="1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обогревателей</a:t>
            </a:r>
            <a:r>
              <a:rPr lang="en-US" sz="1710" spc="167" dirty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573001" y="7030641"/>
            <a:ext cx="358139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60"/>
              </a:lnSpc>
            </a:pPr>
            <a:r>
              <a:rPr lang="en-US" b="1" spc="167" dirty="0" err="1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Оставленные</a:t>
            </a:r>
            <a:r>
              <a:rPr lang="en-US" b="1" spc="167" dirty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 </a:t>
            </a:r>
            <a:r>
              <a:rPr lang="en-US" b="1" spc="167" dirty="0" err="1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без</a:t>
            </a:r>
            <a:r>
              <a:rPr lang="en-US" b="1" spc="167" dirty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 </a:t>
            </a:r>
            <a:r>
              <a:rPr lang="en-US" b="1" spc="167" dirty="0" err="1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присмотра</a:t>
            </a:r>
            <a:r>
              <a:rPr lang="en-US" b="1" spc="167" dirty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 </a:t>
            </a:r>
            <a:r>
              <a:rPr lang="en-US" b="1" spc="167" dirty="0" err="1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плиты</a:t>
            </a:r>
            <a:r>
              <a:rPr lang="en-US" b="1" spc="167" dirty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 и </a:t>
            </a:r>
            <a:r>
              <a:rPr lang="en-US" b="1" spc="167" dirty="0" err="1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духовки</a:t>
            </a:r>
            <a:r>
              <a:rPr lang="en-US" b="1" spc="167" dirty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.</a:t>
            </a:r>
          </a:p>
          <a:p>
            <a:pPr marL="0" lvl="0" indent="0" algn="ctr">
              <a:lnSpc>
                <a:spcPts val="2360"/>
              </a:lnSpc>
              <a:spcBef>
                <a:spcPct val="0"/>
              </a:spcBef>
            </a:pPr>
            <a:r>
              <a:rPr lang="en-US" b="1" spc="167" dirty="0" err="1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Хранение</a:t>
            </a:r>
            <a:r>
              <a:rPr lang="en-US" b="1" spc="167" dirty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 </a:t>
            </a:r>
            <a:r>
              <a:rPr lang="en-US" b="1" spc="167" dirty="0" err="1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горючих</a:t>
            </a:r>
            <a:r>
              <a:rPr lang="en-US" b="1" spc="167" dirty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 </a:t>
            </a:r>
            <a:r>
              <a:rPr lang="en-US" b="1" spc="167" dirty="0" err="1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материалов</a:t>
            </a:r>
            <a:r>
              <a:rPr lang="en-US" b="1" spc="167" dirty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 </a:t>
            </a:r>
            <a:r>
              <a:rPr lang="en-US" b="1" spc="167" dirty="0" err="1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рядом</a:t>
            </a:r>
            <a:r>
              <a:rPr lang="en-US" b="1" spc="167" dirty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 с </a:t>
            </a:r>
            <a:r>
              <a:rPr lang="en-US" b="1" spc="167" dirty="0" err="1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плитой</a:t>
            </a:r>
            <a:r>
              <a:rPr lang="en-US" b="1" spc="167" dirty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.</a:t>
            </a:r>
          </a:p>
        </p:txBody>
      </p:sp>
      <p:sp>
        <p:nvSpPr>
          <p:cNvPr id="38" name="TextBox 10"/>
          <p:cNvSpPr txBox="1"/>
          <p:nvPr/>
        </p:nvSpPr>
        <p:spPr>
          <a:xfrm>
            <a:off x="1828800" y="3848100"/>
            <a:ext cx="3962597" cy="92858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59"/>
              </a:lnSpc>
            </a:pPr>
            <a:r>
              <a:rPr lang="en-US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Montserrat Classic"/>
                <a:cs typeface="Arial" panose="020B0604020202020204" pitchFamily="34" charset="0"/>
                <a:sym typeface="Montserrat Classic"/>
              </a:rPr>
              <a:t>Эле</a:t>
            </a:r>
            <a:r>
              <a:rPr lang="kk-KZ" b="1" dirty="0" smtClean="0">
                <a:solidFill>
                  <a:srgbClr val="FFFFFF"/>
                </a:solidFill>
                <a:latin typeface="Arial" panose="020B0604020202020204" pitchFamily="34" charset="0"/>
                <a:ea typeface="Montserrat Classic"/>
                <a:cs typeface="Arial" panose="020B0604020202020204" pitchFamily="34" charset="0"/>
                <a:sym typeface="Montserrat Classic"/>
              </a:rPr>
              <a:t>ктр құрылғылары мен</a:t>
            </a:r>
          </a:p>
          <a:p>
            <a:pPr algn="ctr">
              <a:lnSpc>
                <a:spcPts val="2859"/>
              </a:lnSpc>
            </a:pPr>
            <a:r>
              <a:rPr lang="kk-KZ" b="1" dirty="0" smtClean="0">
                <a:solidFill>
                  <a:srgbClr val="FFFFFF"/>
                </a:solidFill>
                <a:latin typeface="Arial" panose="020B0604020202020204" pitchFamily="34" charset="0"/>
                <a:ea typeface="Montserrat Classic"/>
                <a:cs typeface="Arial" panose="020B0604020202020204" pitchFamily="34" charset="0"/>
                <a:sym typeface="Montserrat Classic"/>
              </a:rPr>
              <a:t> сымдар </a:t>
            </a:r>
            <a:endParaRPr lang="en-US" b="1" dirty="0">
              <a:solidFill>
                <a:srgbClr val="FFFFFF"/>
              </a:solidFill>
              <a:latin typeface="Arial" panose="020B0604020202020204" pitchFamily="34" charset="0"/>
              <a:ea typeface="Montserrat Classic"/>
              <a:cs typeface="Arial" panose="020B0604020202020204" pitchFamily="34" charset="0"/>
              <a:sym typeface="Montserrat Classic"/>
            </a:endParaRPr>
          </a:p>
        </p:txBody>
      </p:sp>
      <p:sp>
        <p:nvSpPr>
          <p:cNvPr id="39" name="TextBox 34"/>
          <p:cNvSpPr txBox="1"/>
          <p:nvPr/>
        </p:nvSpPr>
        <p:spPr>
          <a:xfrm>
            <a:off x="2209800" y="5372100"/>
            <a:ext cx="327124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60"/>
              </a:lnSpc>
            </a:pPr>
            <a:r>
              <a:rPr lang="kk-KZ" sz="2000" b="1" spc="167" dirty="0" smtClean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Қысқа тұйықталу.</a:t>
            </a:r>
          </a:p>
          <a:p>
            <a:pPr algn="ctr">
              <a:lnSpc>
                <a:spcPts val="2360"/>
              </a:lnSpc>
            </a:pPr>
            <a:r>
              <a:rPr lang="kk-KZ" sz="2000" b="1" spc="167" dirty="0" smtClean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Желінің шамадан тыс жүктемесі.</a:t>
            </a:r>
          </a:p>
          <a:p>
            <a:pPr algn="ctr">
              <a:lnSpc>
                <a:spcPts val="2360"/>
              </a:lnSpc>
            </a:pPr>
            <a:r>
              <a:rPr lang="kk-KZ" sz="2000" b="1" spc="167" dirty="0" smtClean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Сапасыз немесе өз қолымен жасалған құрылғы</a:t>
            </a:r>
            <a:r>
              <a:rPr lang="en-US" sz="2000" b="1" spc="167" dirty="0" smtClean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.</a:t>
            </a:r>
            <a:endParaRPr lang="ru-RU" sz="2000" b="1" spc="167" dirty="0">
              <a:solidFill>
                <a:srgbClr val="000000"/>
              </a:solidFill>
              <a:latin typeface="Arial" panose="020B0604020202020204" pitchFamily="34" charset="0"/>
              <a:ea typeface="Montserrat Light Bold"/>
              <a:cs typeface="Arial" panose="020B0604020202020204" pitchFamily="34" charset="0"/>
              <a:sym typeface="Montserrat Light Bold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164406" y="7277100"/>
            <a:ext cx="33800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6477000" y="3771900"/>
            <a:ext cx="1899879" cy="83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59"/>
              </a:lnSpc>
            </a:pPr>
            <a:r>
              <a:rPr lang="kk-KZ" b="1" dirty="0" smtClean="0">
                <a:solidFill>
                  <a:srgbClr val="FFFFFF"/>
                </a:solidFill>
                <a:latin typeface="Arial" panose="020B0604020202020204" pitchFamily="34" charset="0"/>
                <a:ea typeface="Montserrat Classic"/>
                <a:cs typeface="Arial" panose="020B0604020202020204" pitchFamily="34" charset="0"/>
                <a:sym typeface="Montserrat Classic"/>
              </a:rPr>
              <a:t>Отты абайсыз </a:t>
            </a:r>
          </a:p>
          <a:p>
            <a:pPr algn="ctr">
              <a:lnSpc>
                <a:spcPts val="2859"/>
              </a:lnSpc>
            </a:pPr>
            <a:r>
              <a:rPr lang="kk-KZ" b="1" dirty="0" smtClean="0">
                <a:solidFill>
                  <a:srgbClr val="FFFFFF"/>
                </a:solidFill>
                <a:latin typeface="Arial" panose="020B0604020202020204" pitchFamily="34" charset="0"/>
                <a:ea typeface="Montserrat Classic"/>
                <a:cs typeface="Arial" panose="020B0604020202020204" pitchFamily="34" charset="0"/>
                <a:sym typeface="Montserrat Classic"/>
              </a:rPr>
              <a:t>Пайдалану.</a:t>
            </a:r>
            <a:endParaRPr lang="en-US" b="1" dirty="0">
              <a:solidFill>
                <a:srgbClr val="FFFFFF"/>
              </a:solidFill>
              <a:latin typeface="Arial" panose="020B0604020202020204" pitchFamily="34" charset="0"/>
              <a:ea typeface="Montserrat Classic"/>
              <a:cs typeface="Arial" panose="020B0604020202020204" pitchFamily="34" charset="0"/>
              <a:sym typeface="Montserrat Classic"/>
            </a:endParaRPr>
          </a:p>
        </p:txBody>
      </p:sp>
      <p:sp>
        <p:nvSpPr>
          <p:cNvPr id="41" name="TextBox 35"/>
          <p:cNvSpPr txBox="1"/>
          <p:nvPr/>
        </p:nvSpPr>
        <p:spPr>
          <a:xfrm>
            <a:off x="5943600" y="5372100"/>
            <a:ext cx="313801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360"/>
              </a:lnSpc>
              <a:spcBef>
                <a:spcPct val="0"/>
              </a:spcBef>
            </a:pPr>
            <a:r>
              <a:rPr lang="kk-KZ" sz="2000" b="1" spc="167" dirty="0" smtClean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Белгіленбеген жерлерде шылым шегу. </a:t>
            </a:r>
          </a:p>
          <a:p>
            <a:pPr marL="0" lvl="0" indent="0" algn="ctr">
              <a:lnSpc>
                <a:spcPts val="2360"/>
              </a:lnSpc>
              <a:spcBef>
                <a:spcPct val="0"/>
              </a:spcBef>
            </a:pPr>
            <a:r>
              <a:rPr lang="kk-KZ" sz="2000" b="1" spc="167" dirty="0" smtClean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Балалардың сіріңке мен оттық пен ойнауы</a:t>
            </a:r>
            <a:r>
              <a:rPr lang="en-US" sz="2000" b="1" spc="167" dirty="0" smtClean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. </a:t>
            </a:r>
            <a:endParaRPr lang="en-US" sz="2000" b="1" spc="167" dirty="0">
              <a:solidFill>
                <a:srgbClr val="000000"/>
              </a:solidFill>
              <a:latin typeface="Arial" panose="020B0604020202020204" pitchFamily="34" charset="0"/>
              <a:ea typeface="Montserrat Light Bold"/>
              <a:cs typeface="Arial" panose="020B0604020202020204" pitchFamily="34" charset="0"/>
              <a:sym typeface="Montserrat Light Bold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5943600" y="7277100"/>
            <a:ext cx="302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22"/>
          <p:cNvSpPr txBox="1"/>
          <p:nvPr/>
        </p:nvSpPr>
        <p:spPr>
          <a:xfrm>
            <a:off x="9296400" y="4022274"/>
            <a:ext cx="3086100" cy="43542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59"/>
              </a:lnSpc>
            </a:pPr>
            <a:r>
              <a:rPr lang="kk-KZ" b="1" dirty="0" smtClean="0">
                <a:solidFill>
                  <a:srgbClr val="FFFFFF"/>
                </a:solidFill>
                <a:latin typeface="Arial" panose="020B0604020202020204" pitchFamily="34" charset="0"/>
                <a:ea typeface="Montserrat Classic"/>
                <a:cs typeface="Arial" panose="020B0604020202020204" pitchFamily="34" charset="0"/>
                <a:sym typeface="Montserrat Classic"/>
              </a:rPr>
              <a:t>Жылыту құралдары.</a:t>
            </a:r>
            <a:endParaRPr lang="en-US" b="1" dirty="0">
              <a:solidFill>
                <a:srgbClr val="FFFFFF"/>
              </a:solidFill>
              <a:latin typeface="Arial" panose="020B0604020202020204" pitchFamily="34" charset="0"/>
              <a:ea typeface="Montserrat Classic"/>
              <a:cs typeface="Arial" panose="020B0604020202020204" pitchFamily="34" charset="0"/>
              <a:sym typeface="Montserrat Classic"/>
            </a:endParaRPr>
          </a:p>
        </p:txBody>
      </p:sp>
      <p:sp>
        <p:nvSpPr>
          <p:cNvPr id="48" name="TextBox 36"/>
          <p:cNvSpPr txBox="1"/>
          <p:nvPr/>
        </p:nvSpPr>
        <p:spPr>
          <a:xfrm>
            <a:off x="9372600" y="5512594"/>
            <a:ext cx="30480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360"/>
              </a:lnSpc>
              <a:spcBef>
                <a:spcPct val="0"/>
              </a:spcBef>
            </a:pPr>
            <a:r>
              <a:rPr lang="kk-KZ" sz="2000" b="1" spc="167" dirty="0" smtClean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Электрлік және газбен жылытатын құрылғыларды дұрыс пайдаланбау</a:t>
            </a:r>
            <a:r>
              <a:rPr lang="en-US" sz="1710" spc="167" dirty="0" smtClean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.</a:t>
            </a:r>
            <a:endParaRPr lang="en-US" sz="1710" spc="167" dirty="0">
              <a:solidFill>
                <a:srgbClr val="000000"/>
              </a:solidFill>
              <a:latin typeface="Arial" panose="020B0604020202020204" pitchFamily="34" charset="0"/>
              <a:ea typeface="Montserrat Light Bold"/>
              <a:cs typeface="Arial" panose="020B0604020202020204" pitchFamily="34" charset="0"/>
              <a:sym typeface="Montserrat Light Bold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9296400" y="7277100"/>
            <a:ext cx="309306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28"/>
          <p:cNvSpPr txBox="1"/>
          <p:nvPr/>
        </p:nvSpPr>
        <p:spPr>
          <a:xfrm>
            <a:off x="12268200" y="4000500"/>
            <a:ext cx="3962401" cy="57172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59"/>
              </a:lnSpc>
            </a:pPr>
            <a:r>
              <a:rPr lang="kk-KZ" b="1" dirty="0" smtClean="0">
                <a:solidFill>
                  <a:srgbClr val="FFFFFF"/>
                </a:solidFill>
                <a:latin typeface="Arial" panose="020B0604020202020204" pitchFamily="34" charset="0"/>
                <a:ea typeface="Montserrat Classic"/>
                <a:cs typeface="Arial" panose="020B0604020202020204" pitchFamily="34" charset="0"/>
                <a:sym typeface="Montserrat Classic"/>
              </a:rPr>
              <a:t>Ас үй құралдары</a:t>
            </a:r>
            <a:endParaRPr lang="en-US" b="1" dirty="0">
              <a:solidFill>
                <a:srgbClr val="FFFFFF"/>
              </a:solidFill>
              <a:latin typeface="Arial" panose="020B0604020202020204" pitchFamily="34" charset="0"/>
              <a:ea typeface="Montserrat Classic"/>
              <a:cs typeface="Arial" panose="020B0604020202020204" pitchFamily="34" charset="0"/>
              <a:sym typeface="Montserrat Classic"/>
            </a:endParaRPr>
          </a:p>
        </p:txBody>
      </p:sp>
      <p:sp>
        <p:nvSpPr>
          <p:cNvPr id="52" name="TextBox 37"/>
          <p:cNvSpPr txBox="1"/>
          <p:nvPr/>
        </p:nvSpPr>
        <p:spPr>
          <a:xfrm>
            <a:off x="12771221" y="5433417"/>
            <a:ext cx="323077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60"/>
              </a:lnSpc>
            </a:pPr>
            <a:r>
              <a:rPr lang="kk-KZ" b="1" spc="167" dirty="0" smtClean="0">
                <a:solidFill>
                  <a:srgbClr val="000000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Қараусыз қалдырылған плиталар мен пештер. Плитаның жанында ыстық материалдарды сақтау.</a:t>
            </a:r>
            <a:endParaRPr lang="en-US" sz="1600" b="1" spc="167" dirty="0">
              <a:solidFill>
                <a:srgbClr val="000000"/>
              </a:solidFill>
              <a:latin typeface="Arial" panose="020B0604020202020204" pitchFamily="34" charset="0"/>
              <a:ea typeface="Montserrat Light Bold"/>
              <a:cs typeface="Arial" panose="020B0604020202020204" pitchFamily="34" charset="0"/>
              <a:sym typeface="Montserrat Light Bold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12748078" y="7030641"/>
            <a:ext cx="3406322" cy="178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354492" y="4232526"/>
            <a:ext cx="4267200" cy="3196974"/>
            <a:chOff x="0" y="0"/>
            <a:chExt cx="1075555" cy="8624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75555" cy="862436"/>
            </a:xfrm>
            <a:custGeom>
              <a:avLst/>
              <a:gdLst/>
              <a:ahLst/>
              <a:cxnLst/>
              <a:rect l="l" t="t" r="r" b="b"/>
              <a:pathLst>
                <a:path w="1075555" h="862436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780592"/>
                  </a:lnTo>
                  <a:cubicBezTo>
                    <a:pt x="1075555" y="825793"/>
                    <a:pt x="1038913" y="862436"/>
                    <a:pt x="993712" y="862436"/>
                  </a:cubicBezTo>
                  <a:lnTo>
                    <a:pt x="81844" y="862436"/>
                  </a:lnTo>
                  <a:cubicBezTo>
                    <a:pt x="60137" y="862436"/>
                    <a:pt x="39320" y="853813"/>
                    <a:pt x="23971" y="838465"/>
                  </a:cubicBezTo>
                  <a:cubicBezTo>
                    <a:pt x="8623" y="823116"/>
                    <a:pt x="0" y="802299"/>
                    <a:pt x="0" y="780592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075555" cy="8814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76400" y="7581900"/>
            <a:ext cx="3690397" cy="847111"/>
            <a:chOff x="0" y="0"/>
            <a:chExt cx="1075555" cy="3107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75555" cy="310705"/>
            </a:xfrm>
            <a:custGeom>
              <a:avLst/>
              <a:gdLst/>
              <a:ahLst/>
              <a:cxnLst/>
              <a:rect l="l" t="t" r="r" b="b"/>
              <a:pathLst>
                <a:path w="1075555" h="310705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228861"/>
                  </a:lnTo>
                  <a:cubicBezTo>
                    <a:pt x="1075555" y="250567"/>
                    <a:pt x="1066932" y="271385"/>
                    <a:pt x="1051584" y="286733"/>
                  </a:cubicBezTo>
                  <a:cubicBezTo>
                    <a:pt x="1036235" y="302082"/>
                    <a:pt x="1015418" y="310705"/>
                    <a:pt x="993712" y="310705"/>
                  </a:cubicBezTo>
                  <a:lnTo>
                    <a:pt x="81844" y="310705"/>
                  </a:lnTo>
                  <a:cubicBezTo>
                    <a:pt x="36643" y="310705"/>
                    <a:pt x="0" y="274062"/>
                    <a:pt x="0" y="228861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1075555" cy="329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086600" y="5805674"/>
            <a:ext cx="4038600" cy="2538226"/>
            <a:chOff x="0" y="0"/>
            <a:chExt cx="1075555" cy="8624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75555" cy="862436"/>
            </a:xfrm>
            <a:custGeom>
              <a:avLst/>
              <a:gdLst/>
              <a:ahLst/>
              <a:cxnLst/>
              <a:rect l="l" t="t" r="r" b="b"/>
              <a:pathLst>
                <a:path w="1075555" h="862436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780592"/>
                  </a:lnTo>
                  <a:cubicBezTo>
                    <a:pt x="1075555" y="825793"/>
                    <a:pt x="1038913" y="862436"/>
                    <a:pt x="993712" y="862436"/>
                  </a:cubicBezTo>
                  <a:lnTo>
                    <a:pt x="81844" y="862436"/>
                  </a:lnTo>
                  <a:cubicBezTo>
                    <a:pt x="60137" y="862436"/>
                    <a:pt x="39320" y="853813"/>
                    <a:pt x="23971" y="838465"/>
                  </a:cubicBezTo>
                  <a:cubicBezTo>
                    <a:pt x="8623" y="823116"/>
                    <a:pt x="0" y="802299"/>
                    <a:pt x="0" y="780592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075555" cy="8814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620000" y="8496300"/>
            <a:ext cx="2932415" cy="847111"/>
            <a:chOff x="0" y="0"/>
            <a:chExt cx="1075555" cy="31070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75555" cy="310705"/>
            </a:xfrm>
            <a:custGeom>
              <a:avLst/>
              <a:gdLst/>
              <a:ahLst/>
              <a:cxnLst/>
              <a:rect l="l" t="t" r="r" b="b"/>
              <a:pathLst>
                <a:path w="1075555" h="310705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228861"/>
                  </a:lnTo>
                  <a:cubicBezTo>
                    <a:pt x="1075555" y="250567"/>
                    <a:pt x="1066932" y="271385"/>
                    <a:pt x="1051584" y="286733"/>
                  </a:cubicBezTo>
                  <a:cubicBezTo>
                    <a:pt x="1036235" y="302082"/>
                    <a:pt x="1015418" y="310705"/>
                    <a:pt x="993712" y="310705"/>
                  </a:cubicBezTo>
                  <a:lnTo>
                    <a:pt x="81844" y="310705"/>
                  </a:lnTo>
                  <a:cubicBezTo>
                    <a:pt x="36643" y="310705"/>
                    <a:pt x="0" y="274062"/>
                    <a:pt x="0" y="228861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1075555" cy="329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430000" y="4000500"/>
            <a:ext cx="4038600" cy="3113781"/>
            <a:chOff x="0" y="0"/>
            <a:chExt cx="1075555" cy="86243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75555" cy="862436"/>
            </a:xfrm>
            <a:custGeom>
              <a:avLst/>
              <a:gdLst/>
              <a:ahLst/>
              <a:cxnLst/>
              <a:rect l="l" t="t" r="r" b="b"/>
              <a:pathLst>
                <a:path w="1075555" h="862436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780592"/>
                  </a:lnTo>
                  <a:cubicBezTo>
                    <a:pt x="1075555" y="825793"/>
                    <a:pt x="1038913" y="862436"/>
                    <a:pt x="993712" y="862436"/>
                  </a:cubicBezTo>
                  <a:lnTo>
                    <a:pt x="81844" y="862436"/>
                  </a:lnTo>
                  <a:cubicBezTo>
                    <a:pt x="60137" y="862436"/>
                    <a:pt x="39320" y="853813"/>
                    <a:pt x="23971" y="838465"/>
                  </a:cubicBezTo>
                  <a:cubicBezTo>
                    <a:pt x="8623" y="823116"/>
                    <a:pt x="0" y="802299"/>
                    <a:pt x="0" y="780592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1075555" cy="8814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963400" y="7344389"/>
            <a:ext cx="2932415" cy="847111"/>
            <a:chOff x="0" y="0"/>
            <a:chExt cx="1075555" cy="31070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75555" cy="310705"/>
            </a:xfrm>
            <a:custGeom>
              <a:avLst/>
              <a:gdLst/>
              <a:ahLst/>
              <a:cxnLst/>
              <a:rect l="l" t="t" r="r" b="b"/>
              <a:pathLst>
                <a:path w="1075555" h="310705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228861"/>
                  </a:lnTo>
                  <a:cubicBezTo>
                    <a:pt x="1075555" y="250567"/>
                    <a:pt x="1066932" y="271385"/>
                    <a:pt x="1051584" y="286733"/>
                  </a:cubicBezTo>
                  <a:cubicBezTo>
                    <a:pt x="1036235" y="302082"/>
                    <a:pt x="1015418" y="310705"/>
                    <a:pt x="993712" y="310705"/>
                  </a:cubicBezTo>
                  <a:lnTo>
                    <a:pt x="81844" y="310705"/>
                  </a:lnTo>
                  <a:cubicBezTo>
                    <a:pt x="36643" y="310705"/>
                    <a:pt x="0" y="274062"/>
                    <a:pt x="0" y="228861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1075555" cy="329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 rot="-1885381">
            <a:off x="10796071" y="8482613"/>
            <a:ext cx="1776375" cy="501826"/>
          </a:xfrm>
          <a:custGeom>
            <a:avLst/>
            <a:gdLst/>
            <a:ahLst/>
            <a:cxnLst/>
            <a:rect l="l" t="t" r="r" b="b"/>
            <a:pathLst>
              <a:path w="1776375" h="501826">
                <a:moveTo>
                  <a:pt x="0" y="0"/>
                </a:moveTo>
                <a:lnTo>
                  <a:pt x="1776374" y="0"/>
                </a:lnTo>
                <a:lnTo>
                  <a:pt x="1776374" y="501826"/>
                </a:lnTo>
                <a:lnTo>
                  <a:pt x="0" y="501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6869306" y="1526778"/>
            <a:ext cx="10732894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11"/>
              </a:lnSpc>
            </a:pPr>
            <a:r>
              <a:rPr lang="en-US" sz="4000" spc="848" dirty="0">
                <a:solidFill>
                  <a:srgbClr val="FF0000"/>
                </a:solidFill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ДЕЙСТВИЯ В СЛУЧАЕ </a:t>
            </a:r>
            <a:r>
              <a:rPr lang="en-US" sz="4000" spc="848" dirty="0" smtClean="0">
                <a:solidFill>
                  <a:srgbClr val="FF0000"/>
                </a:solidFill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ПОЖАРА</a:t>
            </a:r>
            <a:endParaRPr lang="en-US" sz="4000" spc="848" dirty="0">
              <a:solidFill>
                <a:srgbClr val="FF0000"/>
              </a:solidFill>
              <a:latin typeface="Arial" panose="020B0604020202020204" pitchFamily="34" charset="0"/>
              <a:ea typeface="Oswald Bold"/>
              <a:cs typeface="Arial" panose="020B0604020202020204" pitchFamily="34" charset="0"/>
              <a:sym typeface="Oswald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209800" y="7793211"/>
            <a:ext cx="2556583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37"/>
              </a:lnSpc>
              <a:spcBef>
                <a:spcPct val="0"/>
              </a:spcBef>
            </a:pPr>
            <a:r>
              <a:rPr lang="en-US" sz="2708" spc="265" dirty="0">
                <a:solidFill>
                  <a:srgbClr val="000000"/>
                </a:solidFill>
                <a:latin typeface="Arial" panose="020B0604020202020204" pitchFamily="34" charset="0"/>
                <a:ea typeface="Oswald"/>
                <a:cs typeface="Arial" panose="020B0604020202020204" pitchFamily="34" charset="0"/>
                <a:sym typeface="Oswald"/>
              </a:rPr>
              <a:t>ДЕЙСТВИЕ 1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54491" y="6099819"/>
            <a:ext cx="42672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58"/>
              </a:lnSpc>
            </a:pPr>
            <a:r>
              <a:rPr lang="en-US" sz="2400" dirty="0" err="1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Немедленное</a:t>
            </a:r>
            <a:r>
              <a:rPr lang="en-US" sz="2400" dirty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</a:t>
            </a:r>
            <a:r>
              <a:rPr lang="en-US" sz="2400" dirty="0" err="1">
                <a:solidFill>
                  <a:srgbClr val="100F0D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оповещение</a:t>
            </a:r>
            <a:r>
              <a:rPr lang="en-US" sz="2400" dirty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</a:t>
            </a:r>
            <a:r>
              <a:rPr lang="en-US" sz="2400" dirty="0" err="1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сотрудников</a:t>
            </a:r>
            <a:r>
              <a:rPr lang="en-US" sz="2400" dirty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и </a:t>
            </a:r>
            <a:r>
              <a:rPr lang="en-US" sz="2400" dirty="0" err="1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детей</a:t>
            </a:r>
            <a:r>
              <a:rPr lang="en-US" sz="2400" dirty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.</a:t>
            </a:r>
          </a:p>
          <a:p>
            <a:pPr algn="ctr">
              <a:lnSpc>
                <a:spcPts val="2758"/>
              </a:lnSpc>
            </a:pPr>
            <a:r>
              <a:rPr lang="en-US" sz="2400" dirty="0" err="1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Вызов</a:t>
            </a:r>
            <a:r>
              <a:rPr lang="en-US" sz="2400" dirty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</a:t>
            </a:r>
            <a:r>
              <a:rPr lang="en-US" sz="2400" dirty="0" err="1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пожарной</a:t>
            </a:r>
            <a:r>
              <a:rPr lang="en-US" sz="2400" dirty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</a:t>
            </a:r>
            <a:r>
              <a:rPr lang="en-US" sz="2400" dirty="0" err="1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службы</a:t>
            </a:r>
            <a:r>
              <a:rPr lang="en-US" sz="2400" dirty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</a:t>
            </a:r>
            <a:r>
              <a:rPr lang="en-US" sz="2400" dirty="0">
                <a:solidFill>
                  <a:srgbClr val="100F0D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101</a:t>
            </a:r>
            <a:r>
              <a:rPr lang="en-US" sz="2400" dirty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772400" y="8707611"/>
            <a:ext cx="2556583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37"/>
              </a:lnSpc>
              <a:spcBef>
                <a:spcPct val="0"/>
              </a:spcBef>
            </a:pPr>
            <a:r>
              <a:rPr lang="en-US" sz="2708" spc="265" dirty="0">
                <a:solidFill>
                  <a:srgbClr val="000000"/>
                </a:solidFill>
                <a:latin typeface="Arial" panose="020B0604020202020204" pitchFamily="34" charset="0"/>
                <a:ea typeface="Oswald"/>
                <a:cs typeface="Arial" panose="020B0604020202020204" pitchFamily="34" charset="0"/>
                <a:sym typeface="Oswald"/>
              </a:rPr>
              <a:t>ДЕЙСТВИЕ 2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391400" y="7114282"/>
            <a:ext cx="34290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58"/>
              </a:lnSpc>
            </a:pPr>
            <a:r>
              <a:rPr lang="en-US" sz="2400" dirty="0" err="1">
                <a:solidFill>
                  <a:srgbClr val="100F0D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Эвакуация</a:t>
            </a:r>
            <a:r>
              <a:rPr lang="en-US" sz="2400" dirty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</a:t>
            </a:r>
            <a:r>
              <a:rPr lang="en-US" sz="2400" dirty="0" err="1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по</a:t>
            </a:r>
            <a:r>
              <a:rPr lang="en-US" sz="2400" dirty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</a:t>
            </a:r>
            <a:r>
              <a:rPr lang="en-US" sz="2400" dirty="0" err="1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заранее</a:t>
            </a:r>
            <a:r>
              <a:rPr lang="en-US" sz="2400" dirty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</a:t>
            </a:r>
            <a:r>
              <a:rPr lang="en-US" sz="2400" dirty="0" err="1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разработанным</a:t>
            </a:r>
            <a:r>
              <a:rPr lang="en-US" sz="2400" dirty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</a:t>
            </a:r>
            <a:r>
              <a:rPr lang="en-US" sz="2400" dirty="0" err="1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маршрутам</a:t>
            </a:r>
            <a:r>
              <a:rPr lang="en-US" sz="2400" dirty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192000" y="7505700"/>
            <a:ext cx="2556583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37"/>
              </a:lnSpc>
              <a:spcBef>
                <a:spcPct val="0"/>
              </a:spcBef>
            </a:pPr>
            <a:r>
              <a:rPr lang="en-US" sz="2708" spc="265" dirty="0">
                <a:solidFill>
                  <a:srgbClr val="000000"/>
                </a:solidFill>
                <a:latin typeface="Arial" panose="020B0604020202020204" pitchFamily="34" charset="0"/>
                <a:ea typeface="Oswald"/>
                <a:cs typeface="Arial" panose="020B0604020202020204" pitchFamily="34" charset="0"/>
                <a:sym typeface="Oswald"/>
              </a:rPr>
              <a:t>ДЕЙСТВИЕ 3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506200" y="5536009"/>
            <a:ext cx="3810000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58"/>
              </a:lnSpc>
            </a:pPr>
            <a:r>
              <a:rPr lang="en-US" sz="2400" dirty="0" err="1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Использование</a:t>
            </a:r>
            <a:r>
              <a:rPr lang="en-US" sz="2400" dirty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</a:t>
            </a:r>
            <a:r>
              <a:rPr lang="en-US" sz="2400" dirty="0" err="1">
                <a:solidFill>
                  <a:srgbClr val="100F0D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первичных</a:t>
            </a:r>
            <a:r>
              <a:rPr lang="en-US" sz="2400" dirty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</a:t>
            </a:r>
            <a:r>
              <a:rPr lang="en-US" sz="2400" dirty="0" err="1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средств</a:t>
            </a:r>
            <a:r>
              <a:rPr lang="en-US" sz="2400" dirty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</a:t>
            </a:r>
            <a:r>
              <a:rPr lang="en-US" sz="2400" dirty="0" err="1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пожаротушения</a:t>
            </a:r>
            <a:r>
              <a:rPr lang="en-US" sz="2400" dirty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: </a:t>
            </a:r>
            <a:r>
              <a:rPr lang="en-US" sz="2400" dirty="0" err="1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огнетушители</a:t>
            </a:r>
            <a:r>
              <a:rPr lang="en-US" sz="2400" dirty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, </a:t>
            </a:r>
            <a:r>
              <a:rPr lang="en-US" sz="2400" dirty="0" err="1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пожарные</a:t>
            </a:r>
            <a:r>
              <a:rPr lang="en-US" sz="2400" dirty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</a:t>
            </a:r>
            <a:r>
              <a:rPr lang="en-US" sz="2400" dirty="0" err="1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краны</a:t>
            </a:r>
            <a:endParaRPr lang="en-US" sz="2400" dirty="0">
              <a:solidFill>
                <a:srgbClr val="100F0D"/>
              </a:solidFill>
              <a:latin typeface="Arial" panose="020B0604020202020204" pitchFamily="34" charset="0"/>
              <a:ea typeface="Montserrat Light"/>
              <a:cs typeface="Arial" panose="020B0604020202020204" pitchFamily="34" charset="0"/>
              <a:sym typeface="Montserrat Light"/>
            </a:endParaRPr>
          </a:p>
        </p:txBody>
      </p:sp>
      <p:sp>
        <p:nvSpPr>
          <p:cNvPr id="29" name="Freeform 29"/>
          <p:cNvSpPr/>
          <p:nvPr/>
        </p:nvSpPr>
        <p:spPr>
          <a:xfrm rot="-8970905" flipH="1">
            <a:off x="5490911" y="7921603"/>
            <a:ext cx="1776375" cy="501826"/>
          </a:xfrm>
          <a:custGeom>
            <a:avLst/>
            <a:gdLst/>
            <a:ahLst/>
            <a:cxnLst/>
            <a:rect l="l" t="t" r="r" b="b"/>
            <a:pathLst>
              <a:path w="1776375" h="501826">
                <a:moveTo>
                  <a:pt x="1776375" y="0"/>
                </a:moveTo>
                <a:lnTo>
                  <a:pt x="0" y="0"/>
                </a:lnTo>
                <a:lnTo>
                  <a:pt x="0" y="501826"/>
                </a:lnTo>
                <a:lnTo>
                  <a:pt x="1776375" y="501826"/>
                </a:lnTo>
                <a:lnTo>
                  <a:pt x="177637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685800" y="2653978"/>
            <a:ext cx="7959307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80"/>
              </a:lnSpc>
            </a:pPr>
            <a:r>
              <a:rPr lang="kk-KZ" sz="2800" dirty="0" smtClean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Бұл әрекеттер өрт болған жағдайда балалар мен қызметкерлердің қауіпсіздігін қамтамасыз етуге көмектеседі</a:t>
            </a:r>
            <a:r>
              <a:rPr lang="en-US" sz="2800" dirty="0" smtClean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.</a:t>
            </a:r>
            <a:endParaRPr lang="en-US" sz="2800" dirty="0">
              <a:solidFill>
                <a:srgbClr val="100F0D"/>
              </a:solidFill>
              <a:latin typeface="Arial" panose="020B0604020202020204" pitchFamily="34" charset="0"/>
              <a:ea typeface="Montserrat Light"/>
              <a:cs typeface="Arial" panose="020B0604020202020204" pitchFamily="34" charset="0"/>
              <a:sym typeface="Montserrat Light"/>
            </a:endParaRPr>
          </a:p>
        </p:txBody>
      </p:sp>
      <p:sp>
        <p:nvSpPr>
          <p:cNvPr id="31" name="TextBox 22"/>
          <p:cNvSpPr txBox="1"/>
          <p:nvPr/>
        </p:nvSpPr>
        <p:spPr>
          <a:xfrm>
            <a:off x="685800" y="266700"/>
            <a:ext cx="13716000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11"/>
              </a:lnSpc>
            </a:pPr>
            <a:r>
              <a:rPr lang="kk-KZ" sz="4000" spc="848" dirty="0" smtClean="0">
                <a:solidFill>
                  <a:srgbClr val="FF0000"/>
                </a:solidFill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ӨРТ БОЛҒАН ЖАҒДАЙДА ӘРЕКЕТТЕР</a:t>
            </a:r>
            <a:endParaRPr lang="en-US" sz="4000" spc="848" dirty="0">
              <a:solidFill>
                <a:srgbClr val="FF0000"/>
              </a:solidFill>
              <a:latin typeface="Arial" panose="020B0604020202020204" pitchFamily="34" charset="0"/>
              <a:ea typeface="Oswald Bold"/>
              <a:cs typeface="Arial" panose="020B0604020202020204" pitchFamily="34" charset="0"/>
              <a:sym typeface="Oswald Bold"/>
            </a:endParaRPr>
          </a:p>
        </p:txBody>
      </p:sp>
      <p:sp>
        <p:nvSpPr>
          <p:cNvPr id="32" name="TextBox 30"/>
          <p:cNvSpPr txBox="1"/>
          <p:nvPr/>
        </p:nvSpPr>
        <p:spPr>
          <a:xfrm>
            <a:off x="10176293" y="2685245"/>
            <a:ext cx="8187907" cy="86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0"/>
              </a:lnSpc>
            </a:pPr>
            <a:r>
              <a:rPr lang="en-US" sz="2800" dirty="0" err="1" smtClean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Эти</a:t>
            </a:r>
            <a:r>
              <a:rPr lang="en-US" sz="2800" dirty="0" smtClean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</a:t>
            </a:r>
            <a:r>
              <a:rPr lang="en-US" sz="2800" dirty="0" err="1" smtClean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действия</a:t>
            </a:r>
            <a:r>
              <a:rPr lang="en-US" sz="2800" dirty="0" smtClean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</a:t>
            </a:r>
            <a:r>
              <a:rPr lang="en-US" sz="2800" dirty="0" err="1" smtClean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помогут</a:t>
            </a:r>
            <a:r>
              <a:rPr lang="en-US" sz="2800" dirty="0" smtClean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</a:t>
            </a:r>
            <a:r>
              <a:rPr lang="en-US" sz="2800" dirty="0" err="1" smtClean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обеспечить</a:t>
            </a:r>
            <a:r>
              <a:rPr lang="en-US" sz="2800" dirty="0" smtClean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</a:t>
            </a:r>
            <a:r>
              <a:rPr lang="en-US" sz="2800" dirty="0" err="1" smtClean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безопасность</a:t>
            </a:r>
            <a:r>
              <a:rPr lang="en-US" sz="2800" dirty="0" smtClean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</a:t>
            </a:r>
            <a:r>
              <a:rPr lang="en-US" sz="2800" dirty="0" err="1" smtClean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детей</a:t>
            </a:r>
            <a:r>
              <a:rPr lang="en-US" sz="2800" dirty="0" smtClean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и </a:t>
            </a:r>
            <a:r>
              <a:rPr lang="en-US" sz="2800" dirty="0" err="1" smtClean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персонала</a:t>
            </a:r>
            <a:r>
              <a:rPr lang="en-US" sz="2800" dirty="0" smtClean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в </a:t>
            </a:r>
            <a:r>
              <a:rPr lang="en-US" sz="2800" dirty="0" err="1" smtClean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случае</a:t>
            </a:r>
            <a:r>
              <a:rPr lang="en-US" sz="2800" dirty="0" smtClean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</a:t>
            </a:r>
            <a:r>
              <a:rPr lang="en-US" sz="2800" dirty="0" err="1" smtClean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пожара</a:t>
            </a:r>
            <a:r>
              <a:rPr lang="en-US" sz="2800" dirty="0" smtClean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.</a:t>
            </a:r>
            <a:endParaRPr lang="en-US" sz="2800" dirty="0">
              <a:solidFill>
                <a:srgbClr val="100F0D"/>
              </a:solidFill>
              <a:latin typeface="Arial" panose="020B0604020202020204" pitchFamily="34" charset="0"/>
              <a:ea typeface="Montserrat Light"/>
              <a:cs typeface="Arial" panose="020B0604020202020204" pitchFamily="34" charset="0"/>
              <a:sym typeface="Montserrat Light"/>
            </a:endParaRPr>
          </a:p>
        </p:txBody>
      </p:sp>
      <p:sp>
        <p:nvSpPr>
          <p:cNvPr id="33" name="TextBox 24"/>
          <p:cNvSpPr txBox="1"/>
          <p:nvPr/>
        </p:nvSpPr>
        <p:spPr>
          <a:xfrm>
            <a:off x="1295400" y="4305300"/>
            <a:ext cx="4267200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58"/>
              </a:lnSpc>
            </a:pPr>
            <a:r>
              <a:rPr lang="kk-KZ" sz="2400" dirty="0" smtClean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Қызметкерлер мен балаларды шұғыл түрде хабардарландыру. 101 өрт сөндіру қызметіне қоңырау шалу</a:t>
            </a:r>
            <a:r>
              <a:rPr lang="en-US" sz="2400" dirty="0" smtClean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.</a:t>
            </a:r>
            <a:endParaRPr lang="en-US" sz="2400" dirty="0">
              <a:solidFill>
                <a:srgbClr val="100F0D"/>
              </a:solidFill>
              <a:latin typeface="Arial" panose="020B0604020202020204" pitchFamily="34" charset="0"/>
              <a:ea typeface="Montserrat Light"/>
              <a:cs typeface="Arial" panose="020B0604020202020204" pitchFamily="34" charset="0"/>
              <a:sym typeface="Montserrat Light"/>
            </a:endParaRPr>
          </a:p>
        </p:txBody>
      </p:sp>
      <p:sp>
        <p:nvSpPr>
          <p:cNvPr id="34" name="TextBox 26"/>
          <p:cNvSpPr txBox="1"/>
          <p:nvPr/>
        </p:nvSpPr>
        <p:spPr>
          <a:xfrm>
            <a:off x="7391400" y="5895082"/>
            <a:ext cx="34290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58"/>
              </a:lnSpc>
            </a:pPr>
            <a:r>
              <a:rPr lang="kk-KZ" sz="2400" dirty="0" smtClean="0">
                <a:solidFill>
                  <a:srgbClr val="100F0D"/>
                </a:solidFill>
                <a:latin typeface="Arial" panose="020B0604020202020204" pitchFamily="34" charset="0"/>
                <a:ea typeface="Montserrat Light Bold"/>
                <a:cs typeface="Arial" panose="020B0604020202020204" pitchFamily="34" charset="0"/>
                <a:sym typeface="Montserrat Light Bold"/>
              </a:rPr>
              <a:t>Алдын ала жасалған маршруттар бойынша эвакуация</a:t>
            </a:r>
            <a:r>
              <a:rPr lang="en-US" sz="2400" dirty="0" smtClean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.</a:t>
            </a:r>
            <a:endParaRPr lang="en-US" sz="2400" dirty="0">
              <a:solidFill>
                <a:srgbClr val="100F0D"/>
              </a:solidFill>
              <a:latin typeface="Arial" panose="020B0604020202020204" pitchFamily="34" charset="0"/>
              <a:ea typeface="Montserrat Light"/>
              <a:cs typeface="Arial" panose="020B0604020202020204" pitchFamily="34" charset="0"/>
              <a:sym typeface="Montserrat Light"/>
            </a:endParaRPr>
          </a:p>
        </p:txBody>
      </p:sp>
      <p:sp>
        <p:nvSpPr>
          <p:cNvPr id="35" name="TextBox 28"/>
          <p:cNvSpPr txBox="1"/>
          <p:nvPr/>
        </p:nvSpPr>
        <p:spPr>
          <a:xfrm>
            <a:off x="11506200" y="4000500"/>
            <a:ext cx="3810000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58"/>
              </a:lnSpc>
            </a:pPr>
            <a:r>
              <a:rPr lang="kk-KZ" sz="2400" dirty="0" smtClean="0">
                <a:solidFill>
                  <a:srgbClr val="100F0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Алғашқы өрт сөндіру құралдарын пайдалану: өрт сөндіргіштер, өрт гидранттары.</a:t>
            </a:r>
            <a:endParaRPr lang="en-US" sz="2400" dirty="0">
              <a:solidFill>
                <a:srgbClr val="100F0D"/>
              </a:solidFill>
              <a:latin typeface="Arial" panose="020B0604020202020204" pitchFamily="34" charset="0"/>
              <a:ea typeface="Montserrat Light"/>
              <a:cs typeface="Arial" panose="020B0604020202020204" pitchFamily="34" charset="0"/>
              <a:sym typeface="Montserrat Light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1354491" y="6099819"/>
            <a:ext cx="426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7086600" y="7114281"/>
            <a:ext cx="403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11430000" y="5454533"/>
            <a:ext cx="403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19200" y="1562100"/>
            <a:ext cx="2027545" cy="3080525"/>
          </a:xfrm>
          <a:custGeom>
            <a:avLst/>
            <a:gdLst/>
            <a:ahLst/>
            <a:cxnLst/>
            <a:rect l="l" t="t" r="r" b="b"/>
            <a:pathLst>
              <a:path w="2027545" h="3080525">
                <a:moveTo>
                  <a:pt x="0" y="0"/>
                </a:moveTo>
                <a:lnTo>
                  <a:pt x="2027546" y="0"/>
                </a:lnTo>
                <a:lnTo>
                  <a:pt x="2027546" y="3080525"/>
                </a:lnTo>
                <a:lnTo>
                  <a:pt x="0" y="30805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471750" y="4991100"/>
            <a:ext cx="17304177" cy="0"/>
          </a:xfrm>
          <a:prstGeom prst="line">
            <a:avLst/>
          </a:prstGeom>
          <a:ln w="38100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981200" y="4762500"/>
            <a:ext cx="501082" cy="50108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6200" y="8433098"/>
            <a:ext cx="4121304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Назовите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свое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имя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и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должность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.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Например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: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Здравствуйте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,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меня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зовут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(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Ваше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имя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), я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воспитатель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в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детском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саду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19200" y="2349628"/>
            <a:ext cx="2027545" cy="1166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1"/>
              </a:lnSpc>
            </a:pPr>
            <a:r>
              <a:rPr lang="en-US" sz="6624" spc="649" dirty="0">
                <a:solidFill>
                  <a:srgbClr val="FFFBFB"/>
                </a:solidFill>
                <a:latin typeface="Arial" panose="020B0604020202020204" pitchFamily="34" charset="0"/>
                <a:ea typeface="DM Sans Bold"/>
                <a:cs typeface="Arial" panose="020B0604020202020204" pitchFamily="34" charset="0"/>
                <a:sym typeface="DM Sans Bold"/>
              </a:rPr>
              <a:t>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9600" y="5372100"/>
            <a:ext cx="319001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kk-KZ" spc="230" dirty="0" smtClean="0">
                <a:solidFill>
                  <a:srgbClr val="004AAD"/>
                </a:solidFill>
                <a:latin typeface="Arial" panose="020B0604020202020204" pitchFamily="34" charset="0"/>
                <a:ea typeface="DM Sans Bold"/>
                <a:cs typeface="Arial" panose="020B0604020202020204" pitchFamily="34" charset="0"/>
                <a:sym typeface="DM Sans Bold"/>
              </a:rPr>
              <a:t>ӨЗІҢІЗДІ </a:t>
            </a:r>
          </a:p>
          <a:p>
            <a:pPr algn="ctr"/>
            <a:r>
              <a:rPr lang="kk-KZ" spc="230" dirty="0" smtClean="0">
                <a:solidFill>
                  <a:srgbClr val="004AAD"/>
                </a:solidFill>
                <a:latin typeface="Arial" panose="020B0604020202020204" pitchFamily="34" charset="0"/>
                <a:ea typeface="DM Sans Bold"/>
                <a:cs typeface="Arial" panose="020B0604020202020204" pitchFamily="34" charset="0"/>
                <a:sym typeface="DM Sans Bold"/>
              </a:rPr>
              <a:t>ТАНЫСТЫРЫҢЫЗ</a:t>
            </a:r>
            <a:endParaRPr lang="en-US" spc="230" dirty="0">
              <a:solidFill>
                <a:srgbClr val="004AAD"/>
              </a:solidFill>
              <a:latin typeface="Arial" panose="020B0604020202020204" pitchFamily="34" charset="0"/>
              <a:ea typeface="DM Sans Bold"/>
              <a:cs typeface="Arial" panose="020B0604020202020204" pitchFamily="34" charset="0"/>
              <a:sym typeface="DM Sans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106115" y="1562100"/>
            <a:ext cx="2027545" cy="3080525"/>
          </a:xfrm>
          <a:custGeom>
            <a:avLst/>
            <a:gdLst/>
            <a:ahLst/>
            <a:cxnLst/>
            <a:rect l="l" t="t" r="r" b="b"/>
            <a:pathLst>
              <a:path w="2027545" h="3080525">
                <a:moveTo>
                  <a:pt x="0" y="0"/>
                </a:moveTo>
                <a:lnTo>
                  <a:pt x="2027545" y="0"/>
                </a:lnTo>
                <a:lnTo>
                  <a:pt x="2027545" y="3080525"/>
                </a:lnTo>
                <a:lnTo>
                  <a:pt x="0" y="30805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8893459" y="4762500"/>
            <a:ext cx="501082" cy="50108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1565606" y="1562100"/>
            <a:ext cx="2027545" cy="3080525"/>
          </a:xfrm>
          <a:custGeom>
            <a:avLst/>
            <a:gdLst/>
            <a:ahLst/>
            <a:cxnLst/>
            <a:rect l="l" t="t" r="r" b="b"/>
            <a:pathLst>
              <a:path w="2027545" h="3080525">
                <a:moveTo>
                  <a:pt x="0" y="0"/>
                </a:moveTo>
                <a:lnTo>
                  <a:pt x="2027545" y="0"/>
                </a:lnTo>
                <a:lnTo>
                  <a:pt x="2027545" y="3080525"/>
                </a:lnTo>
                <a:lnTo>
                  <a:pt x="0" y="30805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2328838" y="4762500"/>
            <a:ext cx="501082" cy="501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8113865" y="2339199"/>
            <a:ext cx="2027545" cy="1166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1"/>
              </a:lnSpc>
            </a:pPr>
            <a:r>
              <a:rPr lang="en-US" sz="6624" spc="649" dirty="0">
                <a:solidFill>
                  <a:srgbClr val="FFFBFB"/>
                </a:solidFill>
                <a:latin typeface="Arial" panose="020B0604020202020204" pitchFamily="34" charset="0"/>
                <a:ea typeface="DM Sans Bold"/>
                <a:cs typeface="Arial" panose="020B0604020202020204" pitchFamily="34" charset="0"/>
                <a:sym typeface="DM Sans Bold"/>
              </a:rPr>
              <a:t>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556326" y="2339199"/>
            <a:ext cx="2027545" cy="1166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1"/>
              </a:lnSpc>
            </a:pPr>
            <a:r>
              <a:rPr lang="en-US" sz="6624" spc="649" dirty="0">
                <a:solidFill>
                  <a:srgbClr val="FFFBFB"/>
                </a:solidFill>
                <a:latin typeface="Arial" panose="020B0604020202020204" pitchFamily="34" charset="0"/>
                <a:ea typeface="DM Sans Bold"/>
                <a:cs typeface="Arial" panose="020B0604020202020204" pitchFamily="34" charset="0"/>
                <a:sym typeface="DM Sans Bold"/>
              </a:rPr>
              <a:t>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293779" y="8493497"/>
            <a:ext cx="3326221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Четко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и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ясно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сообщите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,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что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произошло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.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Укажите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точный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адрес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.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Кратко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опишите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место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и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масштаб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</a:t>
            </a:r>
            <a:r>
              <a:rPr lang="en-US" sz="1600" b="1" spc="180" dirty="0" err="1" smtClean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пожара</a:t>
            </a:r>
            <a:r>
              <a:rPr lang="en-US" sz="1600" b="1" spc="180" dirty="0" smtClean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.</a:t>
            </a:r>
            <a:endParaRPr lang="en-US" sz="1600" b="1" spc="180" dirty="0">
              <a:solidFill>
                <a:srgbClr val="000000"/>
              </a:solidFill>
              <a:latin typeface="Arial" panose="020B0604020202020204" pitchFamily="34" charset="0"/>
              <a:ea typeface="DM Sans"/>
              <a:cs typeface="Arial" panose="020B0604020202020204" pitchFamily="34" charset="0"/>
              <a:sym typeface="DM San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4502570" y="6037302"/>
            <a:ext cx="266023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pc="230" dirty="0">
                <a:solidFill>
                  <a:srgbClr val="004AAD"/>
                </a:solidFill>
                <a:latin typeface="Arial" panose="020B0604020202020204" pitchFamily="34" charset="0"/>
                <a:ea typeface="DM Sans Bold"/>
                <a:cs typeface="Arial" panose="020B0604020202020204" pitchFamily="34" charset="0"/>
                <a:sym typeface="DM Sans Bold"/>
              </a:rPr>
              <a:t>СООБЩИТЕ О ПОЖАРЕ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637927" y="8325296"/>
            <a:ext cx="3563473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Сообщите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о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людях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в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здании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.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Укажите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,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есть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ли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в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здании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дети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и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сотрудники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, и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проводится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ли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эвакуация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.</a:t>
            </a:r>
          </a:p>
          <a:p>
            <a:pPr algn="ctr">
              <a:lnSpc>
                <a:spcPts val="2545"/>
              </a:lnSpc>
            </a:pP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Сообщите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любую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другую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важную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информацию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805767" y="5372100"/>
            <a:ext cx="2709833" cy="36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5"/>
              </a:lnSpc>
            </a:pPr>
            <a:r>
              <a:rPr lang="kk-KZ" spc="230" dirty="0" smtClean="0">
                <a:solidFill>
                  <a:srgbClr val="004AAD"/>
                </a:solidFill>
                <a:latin typeface="Arial" panose="020B0604020202020204" pitchFamily="34" charset="0"/>
                <a:ea typeface="DM Sans Bold"/>
                <a:cs typeface="Arial" panose="020B0604020202020204" pitchFamily="34" charset="0"/>
                <a:sym typeface="DM Sans Bold"/>
              </a:rPr>
              <a:t>АҚПАРАТ БЕРІҢІЗ</a:t>
            </a:r>
            <a:endParaRPr lang="en-US" spc="230" dirty="0">
              <a:solidFill>
                <a:srgbClr val="004AAD"/>
              </a:solidFill>
              <a:latin typeface="Arial" panose="020B0604020202020204" pitchFamily="34" charset="0"/>
              <a:ea typeface="DM Sans Bold"/>
              <a:cs typeface="Arial" panose="020B0604020202020204" pitchFamily="34" charset="0"/>
              <a:sym typeface="DM Sans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1600812" y="8420100"/>
            <a:ext cx="2496188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Слушайте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и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следуйте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указаниям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</a:t>
            </a:r>
            <a:r>
              <a:rPr lang="en-US" sz="1600" b="1" spc="180" dirty="0" err="1" smtClean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диспетчера</a:t>
            </a:r>
            <a:endParaRPr lang="en-US" sz="1600" b="1" spc="180" dirty="0">
              <a:solidFill>
                <a:srgbClr val="000000"/>
              </a:solidFill>
              <a:latin typeface="Arial" panose="020B0604020202020204" pitchFamily="34" charset="0"/>
              <a:ea typeface="DM Sans"/>
              <a:cs typeface="Arial" panose="020B0604020202020204" pitchFamily="34" charset="0"/>
              <a:sym typeface="DM Sans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1201400" y="5981700"/>
            <a:ext cx="2709833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pc="230" dirty="0" smtClean="0">
                <a:solidFill>
                  <a:srgbClr val="004AAD"/>
                </a:solidFill>
                <a:latin typeface="Arial" panose="020B0604020202020204" pitchFamily="34" charset="0"/>
                <a:ea typeface="DM Sans Bold"/>
                <a:cs typeface="Arial" panose="020B0604020202020204" pitchFamily="34" charset="0"/>
                <a:sym typeface="DM Sans Bold"/>
              </a:rPr>
              <a:t>ВЫСЛУШАЙТЕ ИНСТРУКЦИИ</a:t>
            </a:r>
            <a:endParaRPr lang="en-US" spc="230" dirty="0">
              <a:solidFill>
                <a:srgbClr val="004AAD"/>
              </a:solidFill>
              <a:latin typeface="Arial" panose="020B0604020202020204" pitchFamily="34" charset="0"/>
              <a:ea typeface="DM Sans Bold"/>
              <a:cs typeface="Arial" panose="020B0604020202020204" pitchFamily="34" charset="0"/>
              <a:sym typeface="DM Sans Bold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4796525" y="1562100"/>
            <a:ext cx="2027545" cy="3080525"/>
          </a:xfrm>
          <a:custGeom>
            <a:avLst/>
            <a:gdLst/>
            <a:ahLst/>
            <a:cxnLst/>
            <a:rect l="l" t="t" r="r" b="b"/>
            <a:pathLst>
              <a:path w="2027545" h="3080525">
                <a:moveTo>
                  <a:pt x="0" y="0"/>
                </a:moveTo>
                <a:lnTo>
                  <a:pt x="2027545" y="0"/>
                </a:lnTo>
                <a:lnTo>
                  <a:pt x="2027545" y="3080525"/>
                </a:lnTo>
                <a:lnTo>
                  <a:pt x="0" y="30805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4787245" y="2339199"/>
            <a:ext cx="2027545" cy="1166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1"/>
              </a:lnSpc>
            </a:pPr>
            <a:r>
              <a:rPr lang="en-US" sz="6624" spc="649" dirty="0">
                <a:solidFill>
                  <a:srgbClr val="FFFBFB"/>
                </a:solidFill>
                <a:latin typeface="Arial" panose="020B0604020202020204" pitchFamily="34" charset="0"/>
                <a:ea typeface="DM Sans Bold"/>
                <a:cs typeface="Arial" panose="020B0604020202020204" pitchFamily="34" charset="0"/>
                <a:sym typeface="DM Sans Bold"/>
              </a:rPr>
              <a:t>2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5518718" y="4762500"/>
            <a:ext cx="501082" cy="501082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Freeform 34"/>
          <p:cNvSpPr/>
          <p:nvPr/>
        </p:nvSpPr>
        <p:spPr>
          <a:xfrm>
            <a:off x="14899003" y="1562100"/>
            <a:ext cx="2027545" cy="3080525"/>
          </a:xfrm>
          <a:custGeom>
            <a:avLst/>
            <a:gdLst/>
            <a:ahLst/>
            <a:cxnLst/>
            <a:rect l="l" t="t" r="r" b="b"/>
            <a:pathLst>
              <a:path w="2027545" h="3080525">
                <a:moveTo>
                  <a:pt x="0" y="0"/>
                </a:moveTo>
                <a:lnTo>
                  <a:pt x="2027546" y="0"/>
                </a:lnTo>
                <a:lnTo>
                  <a:pt x="2027546" y="3080525"/>
                </a:lnTo>
                <a:lnTo>
                  <a:pt x="0" y="30805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grpSp>
        <p:nvGrpSpPr>
          <p:cNvPr id="35" name="Group 35"/>
          <p:cNvGrpSpPr/>
          <p:nvPr/>
        </p:nvGrpSpPr>
        <p:grpSpPr>
          <a:xfrm>
            <a:off x="15653843" y="4762500"/>
            <a:ext cx="501082" cy="501082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4926803" y="2339199"/>
            <a:ext cx="2027545" cy="1166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1"/>
              </a:lnSpc>
            </a:pPr>
            <a:r>
              <a:rPr lang="en-US" sz="6624" spc="649" dirty="0">
                <a:solidFill>
                  <a:srgbClr val="FFFBFB"/>
                </a:solidFill>
                <a:latin typeface="Arial" panose="020B0604020202020204" pitchFamily="34" charset="0"/>
                <a:ea typeface="DM Sans Bold"/>
                <a:cs typeface="Arial" panose="020B0604020202020204" pitchFamily="34" charset="0"/>
                <a:sym typeface="DM Sans Bold"/>
              </a:rPr>
              <a:t>5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549467" y="6037302"/>
            <a:ext cx="2709833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pc="230" dirty="0">
                <a:solidFill>
                  <a:srgbClr val="004AAD"/>
                </a:solidFill>
                <a:latin typeface="Arial" panose="020B0604020202020204" pitchFamily="34" charset="0"/>
                <a:ea typeface="DM Sans Bold"/>
                <a:cs typeface="Arial" panose="020B0604020202020204" pitchFamily="34" charset="0"/>
                <a:sym typeface="DM Sans Bold"/>
              </a:rPr>
              <a:t>ПОДТВЕРДИТЕ </a:t>
            </a:r>
            <a:r>
              <a:rPr lang="en-US" spc="230" dirty="0" smtClean="0">
                <a:solidFill>
                  <a:srgbClr val="004AAD"/>
                </a:solidFill>
                <a:latin typeface="Arial" panose="020B0604020202020204" pitchFamily="34" charset="0"/>
                <a:ea typeface="DM Sans Bold"/>
                <a:cs typeface="Arial" panose="020B0604020202020204" pitchFamily="34" charset="0"/>
                <a:sym typeface="DM Sans Bold"/>
              </a:rPr>
              <a:t>ВЫЗОВ</a:t>
            </a:r>
            <a:endParaRPr lang="en-US" spc="230" dirty="0">
              <a:solidFill>
                <a:srgbClr val="004AAD"/>
              </a:solidFill>
              <a:latin typeface="Arial" panose="020B0604020202020204" pitchFamily="34" charset="0"/>
              <a:ea typeface="DM Sans Bold"/>
              <a:cs typeface="Arial" panose="020B0604020202020204" pitchFamily="34" charset="0"/>
              <a:sym typeface="DM Sans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4401800" y="8417297"/>
            <a:ext cx="3374127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Убедитесь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,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что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диспетчер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получил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всю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необходимую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информацию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и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понял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 </a:t>
            </a:r>
            <a:r>
              <a:rPr lang="en-US" sz="1600" b="1" spc="180" dirty="0" err="1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ситуацию</a:t>
            </a:r>
            <a:r>
              <a:rPr lang="en-US" sz="1600" b="1" spc="180" dirty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074930" y="326580"/>
            <a:ext cx="13837846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7"/>
              </a:lnSpc>
            </a:pPr>
            <a:r>
              <a:rPr lang="en-US" sz="3251" spc="318" dirty="0">
                <a:solidFill>
                  <a:srgbClr val="000000"/>
                </a:solidFill>
                <a:latin typeface="Arial" panose="020B0604020202020204" pitchFamily="34" charset="0"/>
                <a:ea typeface="DM Sans Bold"/>
                <a:cs typeface="Arial" panose="020B0604020202020204" pitchFamily="34" charset="0"/>
                <a:sym typeface="DM Sans Bold"/>
              </a:rPr>
              <a:t>ПОРЯДОК РАЗГОВОРА ПРИ ВЫЗОВЕ ПОЖАРНОЙ СЛУЖБЫ ПО ТЕЛЕФОНУ 101</a:t>
            </a:r>
          </a:p>
        </p:txBody>
      </p:sp>
      <p:sp>
        <p:nvSpPr>
          <p:cNvPr id="42" name="TextBox 11"/>
          <p:cNvSpPr txBox="1"/>
          <p:nvPr/>
        </p:nvSpPr>
        <p:spPr>
          <a:xfrm>
            <a:off x="419145" y="5981700"/>
            <a:ext cx="3467055" cy="36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5"/>
              </a:lnSpc>
            </a:pPr>
            <a:r>
              <a:rPr lang="en-US" spc="230" dirty="0">
                <a:solidFill>
                  <a:srgbClr val="004AAD"/>
                </a:solidFill>
                <a:latin typeface="Arial" panose="020B0604020202020204" pitchFamily="34" charset="0"/>
                <a:ea typeface="DM Sans Bold"/>
                <a:cs typeface="Arial" panose="020B0604020202020204" pitchFamily="34" charset="0"/>
                <a:sym typeface="DM Sans Bold"/>
              </a:rPr>
              <a:t>ПРЕДСТАВЬТЕСЬ</a:t>
            </a:r>
          </a:p>
        </p:txBody>
      </p:sp>
      <p:sp>
        <p:nvSpPr>
          <p:cNvPr id="44" name="TextBox 9"/>
          <p:cNvSpPr txBox="1"/>
          <p:nvPr/>
        </p:nvSpPr>
        <p:spPr>
          <a:xfrm>
            <a:off x="76200" y="6664697"/>
            <a:ext cx="419750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kk-KZ" sz="1600" b="1" spc="180" dirty="0" smtClean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Атыңызды және лауазымыңызды атаңыз. Мысалы: Сәлеметсіз бе, менің есімім (атыңыз), мен балабақшада тәрбиеші болып жұмыс істеймін</a:t>
            </a:r>
            <a:r>
              <a:rPr lang="en-US" sz="1600" b="1" spc="180" dirty="0" smtClean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. </a:t>
            </a:r>
            <a:endParaRPr lang="en-US" sz="1600" b="1" spc="180" dirty="0">
              <a:solidFill>
                <a:srgbClr val="000000"/>
              </a:solidFill>
              <a:latin typeface="Arial" panose="020B0604020202020204" pitchFamily="34" charset="0"/>
              <a:ea typeface="DM Sans"/>
              <a:cs typeface="Arial" panose="020B0604020202020204" pitchFamily="34" charset="0"/>
              <a:sym typeface="DM Sans"/>
            </a:endParaRPr>
          </a:p>
        </p:txBody>
      </p:sp>
      <p:sp>
        <p:nvSpPr>
          <p:cNvPr id="45" name="TextBox 23"/>
          <p:cNvSpPr txBox="1"/>
          <p:nvPr/>
        </p:nvSpPr>
        <p:spPr>
          <a:xfrm>
            <a:off x="4502570" y="5351502"/>
            <a:ext cx="266023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kk-KZ" spc="230" dirty="0" smtClean="0">
                <a:solidFill>
                  <a:srgbClr val="004AAD"/>
                </a:solidFill>
                <a:latin typeface="Arial" panose="020B0604020202020204" pitchFamily="34" charset="0"/>
                <a:ea typeface="DM Sans Bold"/>
                <a:cs typeface="Arial" panose="020B0604020202020204" pitchFamily="34" charset="0"/>
                <a:sym typeface="DM Sans Bold"/>
              </a:rPr>
              <a:t>ӨРТ ТУРАЛЫ ХАБАРЛАҢЫЗ</a:t>
            </a:r>
            <a:endParaRPr lang="en-US" spc="230" dirty="0">
              <a:solidFill>
                <a:srgbClr val="004AAD"/>
              </a:solidFill>
              <a:latin typeface="Arial" panose="020B0604020202020204" pitchFamily="34" charset="0"/>
              <a:ea typeface="DM Sans Bold"/>
              <a:cs typeface="Arial" panose="020B0604020202020204" pitchFamily="34" charset="0"/>
              <a:sym typeface="DM Sans Bold"/>
            </a:endParaRPr>
          </a:p>
        </p:txBody>
      </p:sp>
      <p:sp>
        <p:nvSpPr>
          <p:cNvPr id="46" name="TextBox 25"/>
          <p:cNvSpPr txBox="1"/>
          <p:nvPr/>
        </p:nvSpPr>
        <p:spPr>
          <a:xfrm>
            <a:off x="7772400" y="5920310"/>
            <a:ext cx="2709833" cy="36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5"/>
              </a:lnSpc>
            </a:pPr>
            <a:r>
              <a:rPr lang="en-US" spc="230" dirty="0">
                <a:solidFill>
                  <a:srgbClr val="004AAD"/>
                </a:solidFill>
                <a:latin typeface="Arial" panose="020B0604020202020204" pitchFamily="34" charset="0"/>
                <a:ea typeface="DM Sans Bold"/>
                <a:cs typeface="Arial" panose="020B0604020202020204" pitchFamily="34" charset="0"/>
                <a:sym typeface="DM Sans Bold"/>
              </a:rPr>
              <a:t>ИНФОРМАЦИЯ</a:t>
            </a:r>
          </a:p>
        </p:txBody>
      </p:sp>
      <p:sp>
        <p:nvSpPr>
          <p:cNvPr id="47" name="TextBox 27"/>
          <p:cNvSpPr txBox="1"/>
          <p:nvPr/>
        </p:nvSpPr>
        <p:spPr>
          <a:xfrm>
            <a:off x="11201400" y="5372100"/>
            <a:ext cx="2709833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kk-KZ" spc="230" dirty="0" smtClean="0">
                <a:solidFill>
                  <a:srgbClr val="004AAD"/>
                </a:solidFill>
                <a:latin typeface="Arial" panose="020B0604020202020204" pitchFamily="34" charset="0"/>
                <a:ea typeface="DM Sans Bold"/>
                <a:cs typeface="Arial" panose="020B0604020202020204" pitchFamily="34" charset="0"/>
                <a:sym typeface="DM Sans Bold"/>
              </a:rPr>
              <a:t>НҰСҚАУЛЫҚТЫ ТЫҢДАҢЫЗ</a:t>
            </a:r>
            <a:endParaRPr lang="en-US" spc="230" dirty="0">
              <a:solidFill>
                <a:srgbClr val="004AAD"/>
              </a:solidFill>
              <a:latin typeface="Arial" panose="020B0604020202020204" pitchFamily="34" charset="0"/>
              <a:ea typeface="DM Sans Bold"/>
              <a:cs typeface="Arial" panose="020B0604020202020204" pitchFamily="34" charset="0"/>
              <a:sym typeface="DM Sans Bold"/>
            </a:endParaRPr>
          </a:p>
        </p:txBody>
      </p:sp>
      <p:sp>
        <p:nvSpPr>
          <p:cNvPr id="48" name="TextBox 39"/>
          <p:cNvSpPr txBox="1"/>
          <p:nvPr/>
        </p:nvSpPr>
        <p:spPr>
          <a:xfrm>
            <a:off x="14554200" y="5372100"/>
            <a:ext cx="2709833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kk-KZ" spc="230" dirty="0" smtClean="0">
                <a:solidFill>
                  <a:srgbClr val="004AAD"/>
                </a:solidFill>
                <a:latin typeface="Arial" panose="020B0604020202020204" pitchFamily="34" charset="0"/>
                <a:ea typeface="DM Sans Bold"/>
                <a:cs typeface="Arial" panose="020B0604020202020204" pitchFamily="34" charset="0"/>
                <a:sym typeface="DM Sans Bold"/>
              </a:rPr>
              <a:t>ШАҚЫРТУДЫ РАСТАҢЫЗ</a:t>
            </a:r>
            <a:endParaRPr lang="en-US" spc="230" dirty="0">
              <a:solidFill>
                <a:srgbClr val="004AAD"/>
              </a:solidFill>
              <a:latin typeface="Arial" panose="020B0604020202020204" pitchFamily="34" charset="0"/>
              <a:ea typeface="DM Sans Bold"/>
              <a:cs typeface="Arial" panose="020B0604020202020204" pitchFamily="34" charset="0"/>
              <a:sym typeface="DM Sans Bold"/>
            </a:endParaRPr>
          </a:p>
        </p:txBody>
      </p:sp>
      <p:sp>
        <p:nvSpPr>
          <p:cNvPr id="49" name="TextBox 22"/>
          <p:cNvSpPr txBox="1"/>
          <p:nvPr/>
        </p:nvSpPr>
        <p:spPr>
          <a:xfrm>
            <a:off x="4267200" y="6698168"/>
            <a:ext cx="3153638" cy="1569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kk-KZ" sz="1600" b="1" spc="180" dirty="0" smtClean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Не болғанын нақты әрі анық хабарлаңыз. Дәл мекенжайды көрсетіңіз. Өрттің орны мен көлемін қысқаша сипаттаңыз</a:t>
            </a:r>
            <a:r>
              <a:rPr lang="en-US" sz="1600" b="1" spc="180" dirty="0" smtClean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.</a:t>
            </a:r>
            <a:endParaRPr lang="en-US" sz="1600" b="1" spc="180" dirty="0">
              <a:solidFill>
                <a:srgbClr val="000000"/>
              </a:solidFill>
              <a:latin typeface="Arial" panose="020B0604020202020204" pitchFamily="34" charset="0"/>
              <a:ea typeface="DM Sans"/>
              <a:cs typeface="Arial" panose="020B0604020202020204" pitchFamily="34" charset="0"/>
              <a:sym typeface="DM Sans"/>
            </a:endParaRPr>
          </a:p>
        </p:txBody>
      </p:sp>
      <p:sp>
        <p:nvSpPr>
          <p:cNvPr id="50" name="TextBox 24"/>
          <p:cNvSpPr txBox="1"/>
          <p:nvPr/>
        </p:nvSpPr>
        <p:spPr>
          <a:xfrm>
            <a:off x="7461096" y="6667500"/>
            <a:ext cx="374030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kk-KZ" sz="1600" b="1" spc="180" dirty="0" smtClean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Ғимараттағы адамдар туралы хабарлаңыз. Ғимаратта балалар мен қызметкерлер бар-жоғын және эвакуация жүргізіліп жатқанын айтыңыз</a:t>
            </a:r>
            <a:r>
              <a:rPr lang="en-US" sz="1600" b="1" spc="180" dirty="0" smtClean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.</a:t>
            </a:r>
            <a:endParaRPr lang="en-US" sz="1600" b="1" spc="180" dirty="0">
              <a:solidFill>
                <a:srgbClr val="000000"/>
              </a:solidFill>
              <a:latin typeface="Arial" panose="020B0604020202020204" pitchFamily="34" charset="0"/>
              <a:ea typeface="DM Sans"/>
              <a:cs typeface="Arial" panose="020B0604020202020204" pitchFamily="34" charset="0"/>
              <a:sym typeface="DM Sans"/>
            </a:endParaRPr>
          </a:p>
        </p:txBody>
      </p:sp>
      <p:sp>
        <p:nvSpPr>
          <p:cNvPr id="51" name="TextBox 26"/>
          <p:cNvSpPr txBox="1"/>
          <p:nvPr/>
        </p:nvSpPr>
        <p:spPr>
          <a:xfrm>
            <a:off x="11506200" y="6667500"/>
            <a:ext cx="2496188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kk-KZ" sz="1600" b="1" spc="180" dirty="0" smtClean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Диспетчердің нұсқауларын тыңдаңыз және орындаңыз</a:t>
            </a:r>
            <a:endParaRPr lang="en-US" sz="1600" b="1" spc="180" dirty="0">
              <a:solidFill>
                <a:srgbClr val="000000"/>
              </a:solidFill>
              <a:latin typeface="Arial" panose="020B0604020202020204" pitchFamily="34" charset="0"/>
              <a:ea typeface="DM Sans"/>
              <a:cs typeface="Arial" panose="020B0604020202020204" pitchFamily="34" charset="0"/>
              <a:sym typeface="DM Sans"/>
            </a:endParaRPr>
          </a:p>
        </p:txBody>
      </p:sp>
      <p:sp>
        <p:nvSpPr>
          <p:cNvPr id="52" name="TextBox 40"/>
          <p:cNvSpPr txBox="1"/>
          <p:nvPr/>
        </p:nvSpPr>
        <p:spPr>
          <a:xfrm>
            <a:off x="14401800" y="6740897"/>
            <a:ext cx="3374127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kk-KZ" sz="1600" b="1" spc="180" dirty="0" smtClean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Диспетчердің барлық қажетті ақпартты алғанына және жағдайды дұрыс түсінгеніне көз жеткізіңіз</a:t>
            </a:r>
            <a:r>
              <a:rPr lang="en-US" sz="1600" b="1" spc="180" dirty="0" smtClean="0">
                <a:solidFill>
                  <a:srgbClr val="000000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rPr>
              <a:t>.</a:t>
            </a:r>
            <a:endParaRPr lang="en-US" sz="1600" b="1" spc="180" dirty="0">
              <a:solidFill>
                <a:srgbClr val="000000"/>
              </a:solidFill>
              <a:latin typeface="Arial" panose="020B0604020202020204" pitchFamily="34" charset="0"/>
              <a:ea typeface="DM Sans"/>
              <a:cs typeface="Arial" panose="020B0604020202020204" pitchFamily="34" charset="0"/>
              <a:sym typeface="DM Sans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1410691" y="6504266"/>
            <a:ext cx="4473739" cy="636748"/>
            <a:chOff x="0" y="0"/>
            <a:chExt cx="1178269" cy="1677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178269" cy="2248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>
                  <a:solidFill>
                    <a:srgbClr val="FFFFFF"/>
                  </a:solidFill>
                  <a:latin typeface="Arial" panose="020B0604020202020204" pitchFamily="34" charset="0"/>
                  <a:ea typeface="DM Sans Italics"/>
                  <a:cs typeface="Arial" panose="020B0604020202020204" pitchFamily="34" charset="0"/>
                  <a:sym typeface="DM Sans Italics"/>
                </a:rPr>
                <a:t>Vision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1410691" y="4311155"/>
            <a:ext cx="6485904" cy="4386221"/>
          </a:xfrm>
          <a:custGeom>
            <a:avLst/>
            <a:gdLst/>
            <a:ahLst/>
            <a:cxnLst/>
            <a:rect l="l" t="t" r="r" b="b"/>
            <a:pathLst>
              <a:path w="6485904" h="4386221">
                <a:moveTo>
                  <a:pt x="0" y="0"/>
                </a:moveTo>
                <a:lnTo>
                  <a:pt x="6485904" y="0"/>
                </a:lnTo>
                <a:lnTo>
                  <a:pt x="6485904" y="4386221"/>
                </a:lnTo>
                <a:lnTo>
                  <a:pt x="0" y="43862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731" b="-20731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828800" y="2109907"/>
            <a:ext cx="14783878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spc="630" dirty="0">
                <a:solidFill>
                  <a:srgbClr val="FF0000"/>
                </a:solidFill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ТРЕБОВАНИЯ К СИСТЕМАМ ПРОТИВОПОЖАРНОЙ ЗАЩИТЫ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09983" y="4967891"/>
            <a:ext cx="9102458" cy="72494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59"/>
              </a:lnSpc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693018" y="6351538"/>
            <a:ext cx="9326267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58"/>
              </a:lnSpc>
            </a:pPr>
            <a:r>
              <a:rPr lang="ru-RU" sz="2400" spc="-150" dirty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Содержание в исправном, рабочем состоянии установок пожаротушения и пожарной сигнализации, систем оповещения и управления эвакуацией людей при пожаре, </a:t>
            </a:r>
            <a:r>
              <a:rPr lang="ru-RU" sz="2400" spc="-150" dirty="0" err="1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противодымной</a:t>
            </a:r>
            <a:r>
              <a:rPr lang="ru-RU" sz="2400" spc="-150" dirty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 защиты;</a:t>
            </a:r>
            <a:endParaRPr lang="en-US" sz="2400" spc="-150" dirty="0">
              <a:latin typeface="Arial" panose="020B0604020202020204" pitchFamily="34" charset="0"/>
              <a:ea typeface="Oswald Bold"/>
              <a:cs typeface="Arial" panose="020B0604020202020204" pitchFamily="34" charset="0"/>
              <a:sym typeface="Oswald Bold"/>
            </a:endParaRPr>
          </a:p>
        </p:txBody>
      </p:sp>
      <p:sp>
        <p:nvSpPr>
          <p:cNvPr id="11" name="TextBox 15"/>
          <p:cNvSpPr txBox="1"/>
          <p:nvPr/>
        </p:nvSpPr>
        <p:spPr>
          <a:xfrm>
            <a:off x="1295400" y="389572"/>
            <a:ext cx="15621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kk-KZ" sz="4800" spc="630" dirty="0" smtClean="0">
                <a:solidFill>
                  <a:srgbClr val="FF0000"/>
                </a:solidFill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ӨРТКЕ ҚАРСЫ ҚОРҒАНЫС ЖҮЙЕЛЕРІНЕ ҚОЙЫЛАТЫН ТАЛАПТАР</a:t>
            </a:r>
            <a:endParaRPr lang="en-US" sz="4800" spc="630" dirty="0">
              <a:solidFill>
                <a:srgbClr val="FF0000"/>
              </a:solidFill>
              <a:latin typeface="Arial" panose="020B0604020202020204" pitchFamily="34" charset="0"/>
              <a:ea typeface="Oswald Bold"/>
              <a:cs typeface="Arial" panose="020B0604020202020204" pitchFamily="34" charset="0"/>
              <a:sym typeface="Oswald Bold"/>
            </a:endParaRPr>
          </a:p>
        </p:txBody>
      </p:sp>
      <p:sp>
        <p:nvSpPr>
          <p:cNvPr id="12" name="TextBox 20"/>
          <p:cNvSpPr txBox="1"/>
          <p:nvPr/>
        </p:nvSpPr>
        <p:spPr>
          <a:xfrm>
            <a:off x="1676400" y="4533900"/>
            <a:ext cx="9326267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58"/>
              </a:lnSpc>
            </a:pPr>
            <a:r>
              <a:rPr lang="ru-RU" sz="2400" spc="-150" dirty="0" err="1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Өрт</a:t>
            </a:r>
            <a:r>
              <a:rPr lang="ru-RU" sz="2400" spc="-15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 </a:t>
            </a:r>
            <a:r>
              <a:rPr lang="ru-RU" sz="2400" spc="-150" dirty="0" err="1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сөндіру</a:t>
            </a:r>
            <a:r>
              <a:rPr lang="ru-RU" sz="2400" spc="-15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 </a:t>
            </a:r>
            <a:r>
              <a:rPr lang="ru-RU" sz="2400" spc="-150" dirty="0" err="1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қондырғыларын</a:t>
            </a:r>
            <a:r>
              <a:rPr lang="ru-RU" sz="2400" spc="-15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, </a:t>
            </a:r>
            <a:r>
              <a:rPr lang="ru-RU" sz="2400" spc="-150" dirty="0" err="1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өрт</a:t>
            </a:r>
            <a:r>
              <a:rPr lang="ru-RU" sz="2400" spc="-15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 </a:t>
            </a:r>
            <a:r>
              <a:rPr lang="ru-RU" sz="2400" spc="-150" dirty="0" err="1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дабылын</a:t>
            </a:r>
            <a:r>
              <a:rPr lang="ru-RU" sz="2400" spc="-15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, </a:t>
            </a:r>
            <a:r>
              <a:rPr lang="ru-RU" sz="2400" spc="-150" dirty="0" err="1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өрт</a:t>
            </a:r>
            <a:r>
              <a:rPr lang="ru-RU" sz="2400" spc="-15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 </a:t>
            </a:r>
            <a:r>
              <a:rPr lang="ru-RU" sz="2400" spc="-150" dirty="0" err="1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туралы</a:t>
            </a:r>
            <a:r>
              <a:rPr lang="ru-RU" sz="2400" spc="-15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 </a:t>
            </a:r>
            <a:r>
              <a:rPr lang="ru-RU" sz="2400" spc="-150" dirty="0" err="1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хабарлау</a:t>
            </a:r>
            <a:r>
              <a:rPr lang="ru-RU" sz="2400" spc="-15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 </a:t>
            </a:r>
            <a:r>
              <a:rPr lang="ru-RU" sz="2400" spc="-150" dirty="0" err="1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және</a:t>
            </a:r>
            <a:r>
              <a:rPr lang="ru-RU" sz="2400" spc="-15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 </a:t>
            </a:r>
            <a:r>
              <a:rPr lang="ru-RU" sz="2400" spc="-150" dirty="0" err="1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адамдарды</a:t>
            </a:r>
            <a:r>
              <a:rPr lang="ru-RU" sz="2400" spc="-15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 </a:t>
            </a:r>
            <a:r>
              <a:rPr lang="ru-RU" sz="2400" spc="-150" dirty="0" err="1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эвакуациялауды</a:t>
            </a:r>
            <a:r>
              <a:rPr lang="ru-RU" sz="2400" spc="-15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 </a:t>
            </a:r>
            <a:r>
              <a:rPr lang="ru-RU" sz="2400" spc="-150" dirty="0" err="1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басқару</a:t>
            </a:r>
            <a:r>
              <a:rPr lang="ru-RU" sz="2400" spc="-15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 </a:t>
            </a:r>
            <a:r>
              <a:rPr lang="ru-RU" sz="2400" spc="-150" dirty="0" err="1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жүйелерін</a:t>
            </a:r>
            <a:r>
              <a:rPr lang="ru-RU" sz="2400" spc="-15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, </a:t>
            </a:r>
            <a:r>
              <a:rPr lang="ru-RU" sz="2400" spc="-150" dirty="0" err="1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түтінге</a:t>
            </a:r>
            <a:r>
              <a:rPr lang="ru-RU" sz="2400" spc="-15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 </a:t>
            </a:r>
            <a:r>
              <a:rPr lang="ru-RU" sz="2400" spc="-150" dirty="0" err="1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қарсы</a:t>
            </a:r>
            <a:r>
              <a:rPr lang="ru-RU" sz="2400" spc="-15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 </a:t>
            </a:r>
            <a:r>
              <a:rPr lang="ru-RU" sz="2400" spc="-150" dirty="0" err="1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қорғаныс</a:t>
            </a:r>
            <a:r>
              <a:rPr lang="ru-RU" sz="2400" spc="-15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 </a:t>
            </a:r>
            <a:r>
              <a:rPr lang="ru-RU" sz="2400" spc="-150" dirty="0" err="1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жүйелерін</a:t>
            </a:r>
            <a:r>
              <a:rPr lang="ru-RU" sz="2400" spc="-15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 </a:t>
            </a:r>
            <a:r>
              <a:rPr lang="ru-RU" sz="2400" spc="-150" dirty="0" err="1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жарамды</a:t>
            </a:r>
            <a:r>
              <a:rPr lang="ru-RU" sz="2400" spc="-15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 </a:t>
            </a:r>
            <a:r>
              <a:rPr lang="ru-RU" sz="2400" spc="-150" dirty="0" err="1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және</a:t>
            </a:r>
            <a:r>
              <a:rPr lang="ru-RU" sz="2400" spc="-15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 </a:t>
            </a:r>
            <a:r>
              <a:rPr lang="ru-RU" sz="2400" spc="-150" dirty="0" err="1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жұмыс</a:t>
            </a:r>
            <a:r>
              <a:rPr lang="ru-RU" sz="2400" spc="-15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 </a:t>
            </a:r>
            <a:r>
              <a:rPr lang="ru-RU" sz="2400" spc="-150" dirty="0" err="1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істейтін</a:t>
            </a:r>
            <a:r>
              <a:rPr lang="ru-RU" sz="2400" spc="-15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 </a:t>
            </a:r>
            <a:r>
              <a:rPr lang="ru-RU" sz="2400" spc="-150" dirty="0" err="1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күйде</a:t>
            </a:r>
            <a:r>
              <a:rPr lang="ru-RU" sz="2400" spc="-15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 </a:t>
            </a:r>
            <a:r>
              <a:rPr lang="ru-RU" sz="2400" spc="-150" dirty="0" err="1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ұстау</a:t>
            </a:r>
            <a:r>
              <a:rPr lang="ru-RU" sz="2400" spc="-15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;</a:t>
            </a:r>
            <a:endParaRPr lang="en-US" sz="2400" spc="-150" dirty="0">
              <a:latin typeface="Arial" panose="020B0604020202020204" pitchFamily="34" charset="0"/>
              <a:ea typeface="Oswald Bold"/>
              <a:cs typeface="Arial" panose="020B0604020202020204" pitchFamily="34" charset="0"/>
              <a:sym typeface="Oswald Bold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358306" y="3671887"/>
            <a:ext cx="7326622" cy="5263972"/>
          </a:xfrm>
          <a:custGeom>
            <a:avLst/>
            <a:gdLst/>
            <a:ahLst/>
            <a:cxnLst/>
            <a:rect l="l" t="t" r="r" b="b"/>
            <a:pathLst>
              <a:path w="7326622" h="4581334">
                <a:moveTo>
                  <a:pt x="0" y="0"/>
                </a:moveTo>
                <a:lnTo>
                  <a:pt x="7326623" y="0"/>
                </a:lnTo>
                <a:lnTo>
                  <a:pt x="7326623" y="4581335"/>
                </a:lnTo>
                <a:lnTo>
                  <a:pt x="0" y="45813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6615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524000" y="2329815"/>
            <a:ext cx="140970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200" spc="630" dirty="0">
                <a:solidFill>
                  <a:srgbClr val="FF0000"/>
                </a:solidFill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ПРИ ЭКСПЛУАТАЦИИ ЭВАКУАЦИОННЫХ ПУТЕЙ И ВЫХОДОВ ВАЖНО СОБЛЮДАТЬ СЛЕДУЮЩИЕ МЕРЫ:</a:t>
            </a:r>
          </a:p>
        </p:txBody>
      </p:sp>
      <p:sp>
        <p:nvSpPr>
          <p:cNvPr id="19" name="TextBox 17"/>
          <p:cNvSpPr txBox="1"/>
          <p:nvPr/>
        </p:nvSpPr>
        <p:spPr>
          <a:xfrm>
            <a:off x="7924800" y="6314251"/>
            <a:ext cx="9677399" cy="2639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462"/>
              </a:lnSpc>
            </a:pPr>
            <a:r>
              <a:rPr lang="ru-RU" sz="2000" dirty="0" err="1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Н</a:t>
            </a:r>
            <a:r>
              <a:rPr lang="en-US" sz="2000" dirty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е </a:t>
            </a:r>
            <a:r>
              <a:rPr lang="en-US" sz="2000" dirty="0" err="1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допускать</a:t>
            </a:r>
            <a:r>
              <a:rPr lang="en-US" sz="2000" dirty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загромождение эвакуационных путей;</a:t>
            </a:r>
          </a:p>
          <a:p>
            <a:pPr algn="just">
              <a:lnSpc>
                <a:spcPts val="3462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 допускается применение горючих материалов для облицовки стен, потолков на путях эвакуации (коридоры, лестничные клетки, вестибюли, </a:t>
            </a:r>
            <a:r>
              <a:rPr lang="ru-RU" sz="2000" spc="-150" dirty="0">
                <a:latin typeface="Arial" panose="020B0604020202020204" pitchFamily="34" charset="0"/>
                <a:cs typeface="Arial" panose="020B0604020202020204" pitchFamily="34" charset="0"/>
              </a:rPr>
              <a:t>холлы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algn="just">
              <a:lnSpc>
                <a:spcPts val="3462"/>
              </a:lnSpc>
            </a:pPr>
            <a:r>
              <a:rPr lang="ru-RU" sz="2000" dirty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Не загромождать и не закрывать проходы к средствам обеспечения пожарной безопасности и пожаротушения, а также к местам крепления спасательных устройств;</a:t>
            </a:r>
            <a:endParaRPr lang="en-US" sz="2000" dirty="0">
              <a:latin typeface="Arial" panose="020B0604020202020204" pitchFamily="34" charset="0"/>
              <a:ea typeface="Oswald Bold"/>
              <a:cs typeface="Arial" panose="020B0604020202020204" pitchFamily="34" charset="0"/>
              <a:sym typeface="Oswald Bold"/>
            </a:endParaRPr>
          </a:p>
        </p:txBody>
      </p:sp>
      <p:sp>
        <p:nvSpPr>
          <p:cNvPr id="5" name="TextBox 15"/>
          <p:cNvSpPr txBox="1"/>
          <p:nvPr/>
        </p:nvSpPr>
        <p:spPr>
          <a:xfrm>
            <a:off x="1676400" y="495300"/>
            <a:ext cx="14097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200" spc="630" dirty="0" smtClean="0">
                <a:solidFill>
                  <a:srgbClr val="FF0000"/>
                </a:solidFill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ЭВАКУАЦИЯЛЫҚ ЖОЛДАР МЕН ШЫҒУ ЕСІКТЕРІН ПАЙДАЛАНУ КЕЗІНДЕ КЕЛЕСІ ШАРАЛАРДЫ САҚТАУ МАҢЫЗДЫ</a:t>
            </a:r>
            <a:r>
              <a:rPr lang="ru-RU" sz="3200" spc="630" dirty="0" smtClean="0">
                <a:solidFill>
                  <a:srgbClr val="FF0000"/>
                </a:solidFill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:</a:t>
            </a:r>
            <a:endParaRPr lang="ru-RU" sz="3200" spc="630" dirty="0">
              <a:solidFill>
                <a:srgbClr val="FF0000"/>
              </a:solidFill>
              <a:latin typeface="Arial" panose="020B0604020202020204" pitchFamily="34" charset="0"/>
              <a:ea typeface="Oswald Bold"/>
              <a:cs typeface="Arial" panose="020B0604020202020204" pitchFamily="34" charset="0"/>
              <a:sym typeface="Oswald Bold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7924800" y="3543300"/>
            <a:ext cx="9677399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462"/>
              </a:lnSpc>
            </a:pPr>
            <a:r>
              <a:rPr lang="ru-RU" sz="2000" dirty="0" err="1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Эвакуациялық</a:t>
            </a:r>
            <a:r>
              <a:rPr lang="ru-RU" sz="200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жолдарды</a:t>
            </a:r>
            <a:r>
              <a:rPr lang="ru-RU" sz="200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бөгде</a:t>
            </a:r>
            <a:r>
              <a:rPr lang="ru-RU" sz="200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заттармен</a:t>
            </a:r>
            <a:r>
              <a:rPr lang="ru-RU" sz="200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толтыруға</a:t>
            </a:r>
            <a:r>
              <a:rPr lang="ru-RU" sz="200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жол</a:t>
            </a:r>
            <a:r>
              <a:rPr lang="ru-RU" sz="200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берілмейді</a:t>
            </a:r>
            <a:r>
              <a:rPr lang="ru-RU" sz="200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;</a:t>
            </a:r>
          </a:p>
          <a:p>
            <a:pPr algn="just">
              <a:lnSpc>
                <a:spcPts val="3462"/>
              </a:lnSpc>
            </a:pPr>
            <a:r>
              <a:rPr lang="kk-KZ" sz="200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Эвакуация жолдарын (коридор, баспалдақ алаңы, вестибюль, холл) қабырғаларды, төбелерді, қаптауда жанғыш материалдарды қолдануға жол берілмейді.</a:t>
            </a:r>
          </a:p>
          <a:p>
            <a:pPr algn="just">
              <a:lnSpc>
                <a:spcPts val="3462"/>
              </a:lnSpc>
            </a:pPr>
            <a:r>
              <a:rPr lang="kk-KZ" sz="2000" dirty="0" smtClean="0">
                <a:latin typeface="Arial" panose="020B0604020202020204" pitchFamily="34" charset="0"/>
                <a:ea typeface="Oswald Bold"/>
                <a:cs typeface="Arial" panose="020B0604020202020204" pitchFamily="34" charset="0"/>
                <a:sym typeface="Oswald Bold"/>
              </a:rPr>
              <a:t>Өрт қауіпсіздігі мен өрт сөндіру құралдарына, сондай-ақ құтқару құралдарының бекітілген жерлеріне өтетін жолдарды бөгеп немесе жабуға жол берілмейді.</a:t>
            </a:r>
            <a:endParaRPr lang="en-US" sz="2000" dirty="0">
              <a:latin typeface="Arial" panose="020B0604020202020204" pitchFamily="34" charset="0"/>
              <a:ea typeface="Oswald Bold"/>
              <a:cs typeface="Arial" panose="020B0604020202020204" pitchFamily="34" charset="0"/>
              <a:sym typeface="Oswald Bold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4599" y="571500"/>
            <a:ext cx="12895001" cy="697708"/>
          </a:xfrm>
        </p:spPr>
        <p:txBody>
          <a:bodyPr>
            <a:noAutofit/>
          </a:bodyPr>
          <a:lstStyle/>
          <a:p>
            <a:r>
              <a:rPr lang="ru-RU" sz="3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 ҚҰРЫЛҒЫЛАРЫН ПАЙДАЛАНУ ЕРЕЖЕЛЕРІ</a:t>
            </a:r>
            <a:endParaRPr lang="ru-RU" sz="3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2" b="14722"/>
          <a:stretch>
            <a:fillRect/>
          </a:stretch>
        </p:blipFill>
        <p:spPr>
          <a:xfrm>
            <a:off x="304800" y="3127513"/>
            <a:ext cx="6629400" cy="545346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086601" y="3356113"/>
            <a:ext cx="9753599" cy="163498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ru-RU" sz="2600" spc="-1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 </a:t>
            </a:r>
            <a:r>
              <a:rPr lang="ru-RU" sz="2600" spc="-15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желілерін</a:t>
            </a:r>
            <a:r>
              <a:rPr lang="ru-RU" sz="2600" spc="-1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spc="-15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sz="2600" spc="-1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spc="-15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</a:t>
            </a:r>
            <a:r>
              <a:rPr lang="ru-RU" sz="2600" spc="-1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spc="-15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энергиясын</a:t>
            </a:r>
            <a:r>
              <a:rPr lang="ru-RU" sz="2600" spc="-1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spc="-15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қабылдайтын</a:t>
            </a:r>
            <a:r>
              <a:rPr lang="ru-RU" sz="2600" spc="-1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spc="-15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құрылғыларды</a:t>
            </a:r>
            <a:r>
              <a:rPr lang="ru-RU" sz="2600" spc="-1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spc="-15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қауіпсіздік</a:t>
            </a:r>
            <a:r>
              <a:rPr lang="ru-RU" sz="2600" spc="-1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spc="-15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талаптарын</a:t>
            </a:r>
            <a:r>
              <a:rPr lang="ru-RU" sz="2600" spc="-1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spc="-15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бұза</a:t>
            </a:r>
            <a:r>
              <a:rPr lang="ru-RU" sz="2600" spc="-1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spc="-15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отырып</a:t>
            </a:r>
            <a:r>
              <a:rPr lang="ru-RU" sz="2600" spc="-1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spc="-15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қолданбаңыз</a:t>
            </a:r>
            <a:r>
              <a:rPr lang="ru-RU" sz="2600" spc="-1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                                	 </a:t>
            </a:r>
            <a:r>
              <a:rPr lang="kk-KZ" sz="2600" spc="-1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Жұмыс ауысымы аяқталғаннан кейін электр құрылғылары мен электр құралдарын өшіріңіз.</a:t>
            </a:r>
            <a:endParaRPr lang="ru-RU" sz="2600" spc="-1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600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362200" y="1397792"/>
            <a:ext cx="12895001" cy="6977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ПРАВИЛА ЭКСПЛУАТАЦИИ ЭЛЕКТРИЧЕСКИХ УСТАНОВОК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06478" y="5414308"/>
            <a:ext cx="97337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spc="-150" dirty="0">
                <a:latin typeface="Arial" panose="020B0604020202020204" pitchFamily="34" charset="0"/>
                <a:cs typeface="Arial" panose="020B0604020202020204" pitchFamily="34" charset="0"/>
              </a:rPr>
              <a:t>Не используйте  электрические сети и приемники электрической энергии </a:t>
            </a:r>
          </a:p>
          <a:p>
            <a:r>
              <a:rPr lang="ru-RU" sz="2400" spc="-150" dirty="0">
                <a:latin typeface="Arial" panose="020B0604020202020204" pitchFamily="34" charset="0"/>
                <a:cs typeface="Arial" panose="020B0604020202020204" pitchFamily="34" charset="0"/>
              </a:rPr>
              <a:t>с нарушением требований  безопасности;</a:t>
            </a:r>
          </a:p>
          <a:p>
            <a:r>
              <a:rPr lang="ru-RU" sz="2400" spc="-150" dirty="0">
                <a:latin typeface="Arial" panose="020B0604020202020204" pitchFamily="34" charset="0"/>
                <a:cs typeface="Arial" panose="020B0604020202020204" pitchFamily="34" charset="0"/>
              </a:rPr>
              <a:t>электрические установки и электрические приборы в помещениях по </a:t>
            </a:r>
          </a:p>
          <a:p>
            <a:r>
              <a:rPr lang="ru-RU" sz="2400" spc="-150" dirty="0">
                <a:latin typeface="Arial" panose="020B0604020202020204" pitchFamily="34" charset="0"/>
                <a:cs typeface="Arial" panose="020B0604020202020204" pitchFamily="34" charset="0"/>
              </a:rPr>
              <a:t>окончании рабочего времени (смены) </a:t>
            </a:r>
            <a:r>
              <a:rPr lang="ru-RU" sz="24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обесточиваются.</a:t>
            </a:r>
            <a:endParaRPr lang="ru-RU" sz="2400" spc="-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423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718</TotalTime>
  <Words>982</Words>
  <Application>Microsoft Office PowerPoint</Application>
  <PresentationFormat>Произвольный</PresentationFormat>
  <Paragraphs>131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35" baseType="lpstr">
      <vt:lpstr>Montserrat Bold</vt:lpstr>
      <vt:lpstr>Oswald</vt:lpstr>
      <vt:lpstr>Glacial Indifference Bold</vt:lpstr>
      <vt:lpstr>Arial</vt:lpstr>
      <vt:lpstr>Montserrat</vt:lpstr>
      <vt:lpstr>Montserrat Classic</vt:lpstr>
      <vt:lpstr>Garet Ultra-Bold</vt:lpstr>
      <vt:lpstr>Trebuchet MS</vt:lpstr>
      <vt:lpstr>DM Sans</vt:lpstr>
      <vt:lpstr>Calibri</vt:lpstr>
      <vt:lpstr>Glacial Indifference</vt:lpstr>
      <vt:lpstr>Wingdings 3</vt:lpstr>
      <vt:lpstr>DM Sans Italics</vt:lpstr>
      <vt:lpstr>Alata</vt:lpstr>
      <vt:lpstr>Oswald Bold</vt:lpstr>
      <vt:lpstr>DM Sans Bold</vt:lpstr>
      <vt:lpstr>Garet</vt:lpstr>
      <vt:lpstr>Montserrat Light</vt:lpstr>
      <vt:lpstr>Montserrat Light Bold</vt:lpstr>
      <vt:lpstr>Аспект</vt:lpstr>
      <vt:lpstr>Презентация PowerPoint</vt:lpstr>
      <vt:lpstr>Презентация PowerPoint</vt:lpstr>
      <vt:lpstr>Астана қаласы бойынша өрт статистикасы Статистика пожаров по городу Астана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ЭЛЕКТР ҚҰРЫЛҒЫЛАРЫН ПАЙДАЛАНУ ЕРЕЖЕЛЕРІ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Modern Professional Business Project Presentation, копия</dc:title>
  <dc:creator>1</dc:creator>
  <cp:lastModifiedBy>1</cp:lastModifiedBy>
  <cp:revision>54</cp:revision>
  <dcterms:created xsi:type="dcterms:W3CDTF">2006-08-16T00:00:00Z</dcterms:created>
  <dcterms:modified xsi:type="dcterms:W3CDTF">2024-09-19T07:13:54Z</dcterms:modified>
  <dc:identifier>DAGJHGnmBFs</dc:identifier>
</cp:coreProperties>
</file>